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53975" y="284892"/>
            <a:ext cx="5884049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16667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5800" y="284892"/>
            <a:ext cx="4740399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8079" y="2772440"/>
            <a:ext cx="10497820" cy="2899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661295" y="6560678"/>
            <a:ext cx="245745" cy="2197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22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9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24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8.png"/><Relationship Id="rId4" Type="http://schemas.openxmlformats.org/officeDocument/2006/relationships/image" Target="../media/image22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3.jpg"/><Relationship Id="rId9" Type="http://schemas.openxmlformats.org/officeDocument/2006/relationships/image" Target="../media/image22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69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73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4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2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8624" y="321653"/>
            <a:ext cx="4714875" cy="283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10"/>
              </a:lnSpc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 5: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7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dirty="0" sz="1600" spc="-15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dirty="0" sz="16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dirty="0" sz="16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dirty="0" sz="130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dirty="0" sz="1300" spc="-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dirty="0" sz="1600" spc="-15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dirty="0" sz="1600" spc="-12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dirty="0" sz="1600" spc="-5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dirty="0" sz="1600" spc="-3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dirty="0" sz="130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dirty="0" sz="1300" spc="-15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dirty="0" sz="1300" spc="-5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dirty="0" sz="1600" spc="-15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dirty="0" sz="1600" spc="-35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dirty="0" sz="1600" spc="-5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dirty="0" sz="1600" spc="-25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dirty="0" sz="130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dirty="0" sz="1300" spc="-4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dirty="0" sz="130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dirty="0" sz="1300" spc="-4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dirty="0" sz="130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dirty="0" sz="1600" spc="-15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dirty="0" sz="1600" spc="-5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dirty="0" sz="1600" spc="-5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dirty="0" sz="1600" spc="-4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dirty="0" sz="130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dirty="0" sz="1300" spc="-5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dirty="0" sz="130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0940" y="3807103"/>
            <a:ext cx="4669790" cy="98298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340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MODULE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5: </a:t>
            </a:r>
            <a:r>
              <a:rPr dirty="0" sz="3200" spc="-35" b="1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dirty="0" sz="32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RAUMA</a:t>
            </a:r>
            <a:r>
              <a:rPr dirty="0" sz="3200" spc="-2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13939" y="1913221"/>
            <a:ext cx="9872980" cy="1762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dirty="0" sz="5400" spc="-65" b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dirty="0" sz="5400" spc="-80" b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dirty="0" sz="5400" spc="-75" b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5400" spc="-60" b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dirty="0" sz="5400" spc="-5" b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dirty="0" sz="5400" spc="-75" b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5400" spc="-5" b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69964" y="829501"/>
            <a:ext cx="8052434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921928"/>
                </a:solidFill>
              </a:rPr>
              <a:t>BODY</a:t>
            </a:r>
            <a:r>
              <a:rPr dirty="0" sz="3600" spc="-90">
                <a:solidFill>
                  <a:srgbClr val="921928"/>
                </a:solidFill>
              </a:rPr>
              <a:t> </a:t>
            </a:r>
            <a:r>
              <a:rPr dirty="0" sz="3600" spc="-30">
                <a:solidFill>
                  <a:srgbClr val="921928"/>
                </a:solidFill>
              </a:rPr>
              <a:t>SUBSTANCE</a:t>
            </a:r>
            <a:r>
              <a:rPr dirty="0" sz="3600" spc="-15">
                <a:solidFill>
                  <a:srgbClr val="921928"/>
                </a:solidFill>
              </a:rPr>
              <a:t> </a:t>
            </a:r>
            <a:r>
              <a:rPr dirty="0" sz="3600" spc="-35">
                <a:solidFill>
                  <a:srgbClr val="921928"/>
                </a:solidFill>
              </a:rPr>
              <a:t>ISOLATION</a:t>
            </a:r>
            <a:r>
              <a:rPr dirty="0" sz="3600" spc="-15">
                <a:solidFill>
                  <a:srgbClr val="921928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(BSI)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6326104" y="1782495"/>
            <a:ext cx="5549900" cy="712470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475"/>
              </a:spcBef>
            </a:pPr>
            <a:r>
              <a:rPr dirty="0" sz="2400">
                <a:latin typeface="Arial MT"/>
                <a:cs typeface="Arial MT"/>
              </a:rPr>
              <a:t>As a </a:t>
            </a:r>
            <a:r>
              <a:rPr dirty="0" sz="2400" spc="-5" b="1">
                <a:latin typeface="Arial"/>
                <a:cs typeface="Arial"/>
              </a:rPr>
              <a:t>precaution, </a:t>
            </a:r>
            <a:r>
              <a:rPr dirty="0" sz="2400" spc="-5">
                <a:latin typeface="Arial MT"/>
                <a:cs typeface="Arial MT"/>
              </a:rPr>
              <a:t>the </a:t>
            </a:r>
            <a:r>
              <a:rPr dirty="0" sz="2400">
                <a:latin typeface="Arial MT"/>
                <a:cs typeface="Arial MT"/>
              </a:rPr>
              <a:t>responder should 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don</a:t>
            </a:r>
            <a:r>
              <a:rPr dirty="0" sz="2400" spc="-15">
                <a:latin typeface="Arial MT"/>
                <a:cs typeface="Arial MT"/>
              </a:rPr>
              <a:t> </a:t>
            </a:r>
            <a:r>
              <a:rPr dirty="0" sz="2400" spc="-5" b="1">
                <a:solidFill>
                  <a:srgbClr val="921928"/>
                </a:solidFill>
                <a:latin typeface="Arial"/>
                <a:cs typeface="Arial"/>
              </a:rPr>
              <a:t>latex-free</a:t>
            </a:r>
            <a:r>
              <a:rPr dirty="0" sz="2400" spc="-15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2400">
                <a:latin typeface="Arial MT"/>
                <a:cs typeface="Arial MT"/>
              </a:rPr>
              <a:t>gloves</a:t>
            </a:r>
            <a:r>
              <a:rPr dirty="0" sz="2400" spc="-20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whenever</a:t>
            </a:r>
            <a:r>
              <a:rPr dirty="0" sz="2400" spc="-1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possible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144096" y="2708339"/>
            <a:ext cx="5443855" cy="3824604"/>
            <a:chOff x="6144096" y="2708339"/>
            <a:chExt cx="5443855" cy="382460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02101" y="2708339"/>
              <a:ext cx="3185295" cy="31852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4096" y="4196725"/>
              <a:ext cx="3364173" cy="233571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374754" y="1391880"/>
            <a:ext cx="5620385" cy="5173980"/>
            <a:chOff x="374754" y="1391880"/>
            <a:chExt cx="5620385" cy="517398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081" y="1391880"/>
              <a:ext cx="5426875" cy="427420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4754" y="5576341"/>
              <a:ext cx="5620385" cy="989965"/>
            </a:xfrm>
            <a:custGeom>
              <a:avLst/>
              <a:gdLst/>
              <a:ahLst/>
              <a:cxnLst/>
              <a:rect l="l" t="t" r="r" b="b"/>
              <a:pathLst>
                <a:path w="5620385" h="989965">
                  <a:moveTo>
                    <a:pt x="5518072" y="0"/>
                  </a:moveTo>
                  <a:lnTo>
                    <a:pt x="101992" y="0"/>
                  </a:lnTo>
                  <a:lnTo>
                    <a:pt x="62292" y="8014"/>
                  </a:lnTo>
                  <a:lnTo>
                    <a:pt x="29872" y="29872"/>
                  </a:lnTo>
                  <a:lnTo>
                    <a:pt x="8015" y="62291"/>
                  </a:lnTo>
                  <a:lnTo>
                    <a:pt x="0" y="101991"/>
                  </a:lnTo>
                  <a:lnTo>
                    <a:pt x="0" y="887358"/>
                  </a:lnTo>
                  <a:lnTo>
                    <a:pt x="8015" y="927058"/>
                  </a:lnTo>
                  <a:lnTo>
                    <a:pt x="29872" y="959477"/>
                  </a:lnTo>
                  <a:lnTo>
                    <a:pt x="62292" y="981335"/>
                  </a:lnTo>
                  <a:lnTo>
                    <a:pt x="101992" y="989350"/>
                  </a:lnTo>
                  <a:lnTo>
                    <a:pt x="5518072" y="989350"/>
                  </a:lnTo>
                  <a:lnTo>
                    <a:pt x="5557773" y="981335"/>
                  </a:lnTo>
                  <a:lnTo>
                    <a:pt x="5590192" y="959477"/>
                  </a:lnTo>
                  <a:lnTo>
                    <a:pt x="5612050" y="927058"/>
                  </a:lnTo>
                  <a:lnTo>
                    <a:pt x="5620065" y="887358"/>
                  </a:lnTo>
                  <a:lnTo>
                    <a:pt x="5620065" y="101991"/>
                  </a:lnTo>
                  <a:lnTo>
                    <a:pt x="5612050" y="62291"/>
                  </a:lnTo>
                  <a:lnTo>
                    <a:pt x="5590192" y="29872"/>
                  </a:lnTo>
                  <a:lnTo>
                    <a:pt x="5557773" y="8014"/>
                  </a:lnTo>
                  <a:lnTo>
                    <a:pt x="551807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1496971" y="5757886"/>
            <a:ext cx="4014470" cy="56642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dirty="0" sz="1800">
                <a:latin typeface="Arial MT"/>
                <a:cs typeface="Arial MT"/>
              </a:rPr>
              <a:t>In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b="1">
                <a:latin typeface="Arial"/>
                <a:cs typeface="Arial"/>
              </a:rPr>
              <a:t>CARE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UNDER</a:t>
            </a:r>
            <a:r>
              <a:rPr dirty="0" sz="1800" spc="-5" b="1">
                <a:latin typeface="Arial"/>
                <a:cs typeface="Arial"/>
              </a:rPr>
              <a:t> FIRE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or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other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tactical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situations,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BSI</a:t>
            </a:r>
            <a:r>
              <a:rPr dirty="0" sz="1800" spc="-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may</a:t>
            </a:r>
            <a:r>
              <a:rPr dirty="0" sz="1800" spc="-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not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be </a:t>
            </a:r>
            <a:r>
              <a:rPr dirty="0" sz="1800" spc="-5">
                <a:latin typeface="Arial MT"/>
                <a:cs typeface="Arial MT"/>
              </a:rPr>
              <a:t>feasible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6801" y="5761085"/>
            <a:ext cx="652314" cy="56789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54114" y="284892"/>
            <a:ext cx="58839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616667"/>
                </a:solidFill>
                <a:latin typeface="Arial"/>
                <a:cs typeface="Arial"/>
              </a:rPr>
              <a:t>Module </a:t>
            </a:r>
            <a:r>
              <a:rPr dirty="0" sz="2000" b="1">
                <a:solidFill>
                  <a:srgbClr val="616667"/>
                </a:solidFill>
                <a:latin typeface="Arial"/>
                <a:cs typeface="Arial"/>
              </a:rPr>
              <a:t>5:</a:t>
            </a:r>
            <a:r>
              <a:rPr dirty="0" sz="2000" spc="-5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616667"/>
                </a:solidFill>
                <a:latin typeface="Arial"/>
                <a:cs typeface="Arial"/>
              </a:rPr>
              <a:t>Tactical</a:t>
            </a:r>
            <a:r>
              <a:rPr dirty="0" sz="2000" spc="-10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616667"/>
                </a:solidFill>
                <a:latin typeface="Arial"/>
                <a:cs typeface="Arial"/>
              </a:rPr>
              <a:t>Trauma</a:t>
            </a:r>
            <a:r>
              <a:rPr dirty="0" sz="2000" spc="-75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616667"/>
                </a:solidFill>
                <a:latin typeface="Arial"/>
                <a:cs typeface="Arial"/>
              </a:rPr>
              <a:t>Assessment</a:t>
            </a:r>
            <a:r>
              <a:rPr dirty="0" sz="2000" spc="-10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i="1">
                <a:solidFill>
                  <a:srgbClr val="616667"/>
                </a:solidFill>
                <a:latin typeface="Arial"/>
                <a:cs typeface="Arial"/>
              </a:rPr>
              <a:t>(in </a:t>
            </a:r>
            <a:r>
              <a:rPr dirty="0" sz="2000" spc="-5" i="1">
                <a:solidFill>
                  <a:srgbClr val="616667"/>
                </a:solidFill>
                <a:latin typeface="Arial"/>
                <a:cs typeface="Arial"/>
              </a:rPr>
              <a:t>depth)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37170" y="835990"/>
            <a:ext cx="3556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FFFFFF"/>
                </a:solidFill>
              </a:rPr>
              <a:t>T</a:t>
            </a:r>
            <a:r>
              <a:rPr dirty="0" sz="3600" spc="-270">
                <a:solidFill>
                  <a:srgbClr val="FFFFFF"/>
                </a:solidFill>
              </a:rPr>
              <a:t>T</a:t>
            </a:r>
            <a:r>
              <a:rPr dirty="0" sz="3600">
                <a:solidFill>
                  <a:srgbClr val="FFFFFF"/>
                </a:solidFill>
              </a:rPr>
              <a:t>A</a:t>
            </a:r>
            <a:r>
              <a:rPr dirty="0" sz="3600" spc="-135">
                <a:solidFill>
                  <a:srgbClr val="FFFFFF"/>
                </a:solidFill>
              </a:rPr>
              <a:t> </a:t>
            </a:r>
            <a:r>
              <a:rPr dirty="0" sz="3600">
                <a:solidFill>
                  <a:srgbClr val="FFFFFF"/>
                </a:solidFill>
              </a:rPr>
              <a:t>SE</a:t>
            </a:r>
            <a:r>
              <a:rPr dirty="0" sz="3600" spc="-5">
                <a:solidFill>
                  <a:srgbClr val="FFFFFF"/>
                </a:solidFill>
              </a:rPr>
              <a:t>Q</a:t>
            </a:r>
            <a:r>
              <a:rPr dirty="0" sz="3600">
                <a:solidFill>
                  <a:srgbClr val="FFFFFF"/>
                </a:solidFill>
              </a:rPr>
              <a:t>UENCE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413082" y="2859444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2000" y="0"/>
                </a:moveTo>
                <a:lnTo>
                  <a:pt x="298333" y="2782"/>
                </a:lnTo>
                <a:lnTo>
                  <a:pt x="255242" y="11129"/>
                </a:lnTo>
                <a:lnTo>
                  <a:pt x="213305" y="25042"/>
                </a:lnTo>
                <a:lnTo>
                  <a:pt x="173096" y="44519"/>
                </a:lnTo>
                <a:lnTo>
                  <a:pt x="135192" y="69562"/>
                </a:lnTo>
                <a:lnTo>
                  <a:pt x="100169" y="100169"/>
                </a:lnTo>
                <a:lnTo>
                  <a:pt x="69562" y="135192"/>
                </a:lnTo>
                <a:lnTo>
                  <a:pt x="44519" y="173096"/>
                </a:lnTo>
                <a:lnTo>
                  <a:pt x="25042" y="213305"/>
                </a:lnTo>
                <a:lnTo>
                  <a:pt x="11129" y="255243"/>
                </a:lnTo>
                <a:lnTo>
                  <a:pt x="2782" y="298333"/>
                </a:lnTo>
                <a:lnTo>
                  <a:pt x="0" y="342000"/>
                </a:lnTo>
                <a:lnTo>
                  <a:pt x="2782" y="385667"/>
                </a:lnTo>
                <a:lnTo>
                  <a:pt x="11129" y="428757"/>
                </a:lnTo>
                <a:lnTo>
                  <a:pt x="25042" y="470695"/>
                </a:lnTo>
                <a:lnTo>
                  <a:pt x="44519" y="510904"/>
                </a:lnTo>
                <a:lnTo>
                  <a:pt x="69562" y="548808"/>
                </a:lnTo>
                <a:lnTo>
                  <a:pt x="100169" y="583831"/>
                </a:lnTo>
                <a:lnTo>
                  <a:pt x="135192" y="614438"/>
                </a:lnTo>
                <a:lnTo>
                  <a:pt x="173096" y="639480"/>
                </a:lnTo>
                <a:lnTo>
                  <a:pt x="213305" y="658957"/>
                </a:lnTo>
                <a:lnTo>
                  <a:pt x="255242" y="672870"/>
                </a:lnTo>
                <a:lnTo>
                  <a:pt x="298333" y="681217"/>
                </a:lnTo>
                <a:lnTo>
                  <a:pt x="342000" y="684000"/>
                </a:lnTo>
                <a:lnTo>
                  <a:pt x="385666" y="681217"/>
                </a:lnTo>
                <a:lnTo>
                  <a:pt x="428757" y="672870"/>
                </a:lnTo>
                <a:lnTo>
                  <a:pt x="470694" y="658957"/>
                </a:lnTo>
                <a:lnTo>
                  <a:pt x="510904" y="639480"/>
                </a:lnTo>
                <a:lnTo>
                  <a:pt x="548807" y="614438"/>
                </a:lnTo>
                <a:lnTo>
                  <a:pt x="583830" y="583831"/>
                </a:lnTo>
                <a:lnTo>
                  <a:pt x="614437" y="548808"/>
                </a:lnTo>
                <a:lnTo>
                  <a:pt x="639480" y="510904"/>
                </a:lnTo>
                <a:lnTo>
                  <a:pt x="658957" y="470695"/>
                </a:lnTo>
                <a:lnTo>
                  <a:pt x="672870" y="428757"/>
                </a:lnTo>
                <a:lnTo>
                  <a:pt x="681217" y="385667"/>
                </a:lnTo>
                <a:lnTo>
                  <a:pt x="684000" y="342000"/>
                </a:lnTo>
                <a:lnTo>
                  <a:pt x="681217" y="298333"/>
                </a:lnTo>
                <a:lnTo>
                  <a:pt x="672870" y="255243"/>
                </a:lnTo>
                <a:lnTo>
                  <a:pt x="658957" y="213305"/>
                </a:lnTo>
                <a:lnTo>
                  <a:pt x="639480" y="173096"/>
                </a:lnTo>
                <a:lnTo>
                  <a:pt x="614437" y="135192"/>
                </a:lnTo>
                <a:lnTo>
                  <a:pt x="583830" y="100169"/>
                </a:lnTo>
                <a:lnTo>
                  <a:pt x="548807" y="69562"/>
                </a:lnTo>
                <a:lnTo>
                  <a:pt x="510904" y="44519"/>
                </a:lnTo>
                <a:lnTo>
                  <a:pt x="470694" y="25042"/>
                </a:lnTo>
                <a:lnTo>
                  <a:pt x="428757" y="11129"/>
                </a:lnTo>
                <a:lnTo>
                  <a:pt x="385666" y="2782"/>
                </a:lnTo>
                <a:lnTo>
                  <a:pt x="342000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3082" y="3642200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2000" y="0"/>
                </a:moveTo>
                <a:lnTo>
                  <a:pt x="298333" y="2782"/>
                </a:lnTo>
                <a:lnTo>
                  <a:pt x="255242" y="11129"/>
                </a:lnTo>
                <a:lnTo>
                  <a:pt x="213305" y="25042"/>
                </a:lnTo>
                <a:lnTo>
                  <a:pt x="173096" y="44519"/>
                </a:lnTo>
                <a:lnTo>
                  <a:pt x="135192" y="69562"/>
                </a:lnTo>
                <a:lnTo>
                  <a:pt x="100169" y="100169"/>
                </a:lnTo>
                <a:lnTo>
                  <a:pt x="69562" y="135192"/>
                </a:lnTo>
                <a:lnTo>
                  <a:pt x="44519" y="173096"/>
                </a:lnTo>
                <a:lnTo>
                  <a:pt x="25042" y="213305"/>
                </a:lnTo>
                <a:lnTo>
                  <a:pt x="11129" y="255243"/>
                </a:lnTo>
                <a:lnTo>
                  <a:pt x="2782" y="298333"/>
                </a:lnTo>
                <a:lnTo>
                  <a:pt x="0" y="341999"/>
                </a:lnTo>
                <a:lnTo>
                  <a:pt x="2782" y="385666"/>
                </a:lnTo>
                <a:lnTo>
                  <a:pt x="11129" y="428756"/>
                </a:lnTo>
                <a:lnTo>
                  <a:pt x="25042" y="470694"/>
                </a:lnTo>
                <a:lnTo>
                  <a:pt x="44519" y="510903"/>
                </a:lnTo>
                <a:lnTo>
                  <a:pt x="69562" y="548807"/>
                </a:lnTo>
                <a:lnTo>
                  <a:pt x="100169" y="583830"/>
                </a:lnTo>
                <a:lnTo>
                  <a:pt x="135192" y="614437"/>
                </a:lnTo>
                <a:lnTo>
                  <a:pt x="173096" y="639479"/>
                </a:lnTo>
                <a:lnTo>
                  <a:pt x="213305" y="658957"/>
                </a:lnTo>
                <a:lnTo>
                  <a:pt x="255242" y="672869"/>
                </a:lnTo>
                <a:lnTo>
                  <a:pt x="298333" y="681217"/>
                </a:lnTo>
                <a:lnTo>
                  <a:pt x="342000" y="683999"/>
                </a:lnTo>
                <a:lnTo>
                  <a:pt x="385666" y="681217"/>
                </a:lnTo>
                <a:lnTo>
                  <a:pt x="428757" y="672869"/>
                </a:lnTo>
                <a:lnTo>
                  <a:pt x="470694" y="658957"/>
                </a:lnTo>
                <a:lnTo>
                  <a:pt x="510904" y="639479"/>
                </a:lnTo>
                <a:lnTo>
                  <a:pt x="548807" y="614437"/>
                </a:lnTo>
                <a:lnTo>
                  <a:pt x="583830" y="583830"/>
                </a:lnTo>
                <a:lnTo>
                  <a:pt x="614437" y="548807"/>
                </a:lnTo>
                <a:lnTo>
                  <a:pt x="639480" y="510903"/>
                </a:lnTo>
                <a:lnTo>
                  <a:pt x="658957" y="470694"/>
                </a:lnTo>
                <a:lnTo>
                  <a:pt x="672870" y="428756"/>
                </a:lnTo>
                <a:lnTo>
                  <a:pt x="681217" y="385666"/>
                </a:lnTo>
                <a:lnTo>
                  <a:pt x="684000" y="341999"/>
                </a:lnTo>
                <a:lnTo>
                  <a:pt x="681217" y="298333"/>
                </a:lnTo>
                <a:lnTo>
                  <a:pt x="672870" y="255243"/>
                </a:lnTo>
                <a:lnTo>
                  <a:pt x="658957" y="213305"/>
                </a:lnTo>
                <a:lnTo>
                  <a:pt x="639480" y="173096"/>
                </a:lnTo>
                <a:lnTo>
                  <a:pt x="614437" y="135192"/>
                </a:lnTo>
                <a:lnTo>
                  <a:pt x="583830" y="100169"/>
                </a:lnTo>
                <a:lnTo>
                  <a:pt x="548807" y="69562"/>
                </a:lnTo>
                <a:lnTo>
                  <a:pt x="510904" y="44519"/>
                </a:lnTo>
                <a:lnTo>
                  <a:pt x="470694" y="25042"/>
                </a:lnTo>
                <a:lnTo>
                  <a:pt x="428757" y="11129"/>
                </a:lnTo>
                <a:lnTo>
                  <a:pt x="385666" y="2782"/>
                </a:lnTo>
                <a:lnTo>
                  <a:pt x="342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170759" y="3758786"/>
            <a:ext cx="31534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dirty="0" sz="2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 MT"/>
                <a:cs typeface="Arial MT"/>
              </a:rPr>
              <a:t>(breathing)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3082" y="4424954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2000" y="0"/>
                </a:moveTo>
                <a:lnTo>
                  <a:pt x="298333" y="2782"/>
                </a:lnTo>
                <a:lnTo>
                  <a:pt x="255242" y="11129"/>
                </a:lnTo>
                <a:lnTo>
                  <a:pt x="213305" y="25042"/>
                </a:lnTo>
                <a:lnTo>
                  <a:pt x="173096" y="44519"/>
                </a:lnTo>
                <a:lnTo>
                  <a:pt x="135192" y="69562"/>
                </a:lnTo>
                <a:lnTo>
                  <a:pt x="100169" y="100169"/>
                </a:lnTo>
                <a:lnTo>
                  <a:pt x="69562" y="135192"/>
                </a:lnTo>
                <a:lnTo>
                  <a:pt x="44519" y="173096"/>
                </a:lnTo>
                <a:lnTo>
                  <a:pt x="25042" y="213305"/>
                </a:lnTo>
                <a:lnTo>
                  <a:pt x="11129" y="255243"/>
                </a:lnTo>
                <a:lnTo>
                  <a:pt x="2782" y="298333"/>
                </a:lnTo>
                <a:lnTo>
                  <a:pt x="0" y="342000"/>
                </a:lnTo>
                <a:lnTo>
                  <a:pt x="2782" y="385667"/>
                </a:lnTo>
                <a:lnTo>
                  <a:pt x="11129" y="428757"/>
                </a:lnTo>
                <a:lnTo>
                  <a:pt x="25042" y="470695"/>
                </a:lnTo>
                <a:lnTo>
                  <a:pt x="44519" y="510904"/>
                </a:lnTo>
                <a:lnTo>
                  <a:pt x="69562" y="548808"/>
                </a:lnTo>
                <a:lnTo>
                  <a:pt x="100169" y="583831"/>
                </a:lnTo>
                <a:lnTo>
                  <a:pt x="135192" y="614438"/>
                </a:lnTo>
                <a:lnTo>
                  <a:pt x="173096" y="639480"/>
                </a:lnTo>
                <a:lnTo>
                  <a:pt x="213305" y="658957"/>
                </a:lnTo>
                <a:lnTo>
                  <a:pt x="255242" y="672870"/>
                </a:lnTo>
                <a:lnTo>
                  <a:pt x="298333" y="681217"/>
                </a:lnTo>
                <a:lnTo>
                  <a:pt x="342000" y="684000"/>
                </a:lnTo>
                <a:lnTo>
                  <a:pt x="385666" y="681217"/>
                </a:lnTo>
                <a:lnTo>
                  <a:pt x="428757" y="672870"/>
                </a:lnTo>
                <a:lnTo>
                  <a:pt x="470694" y="658957"/>
                </a:lnTo>
                <a:lnTo>
                  <a:pt x="510904" y="639480"/>
                </a:lnTo>
                <a:lnTo>
                  <a:pt x="548807" y="614438"/>
                </a:lnTo>
                <a:lnTo>
                  <a:pt x="583830" y="583831"/>
                </a:lnTo>
                <a:lnTo>
                  <a:pt x="614437" y="548808"/>
                </a:lnTo>
                <a:lnTo>
                  <a:pt x="639480" y="510904"/>
                </a:lnTo>
                <a:lnTo>
                  <a:pt x="658957" y="470695"/>
                </a:lnTo>
                <a:lnTo>
                  <a:pt x="672870" y="428757"/>
                </a:lnTo>
                <a:lnTo>
                  <a:pt x="681217" y="385667"/>
                </a:lnTo>
                <a:lnTo>
                  <a:pt x="684000" y="342000"/>
                </a:lnTo>
                <a:lnTo>
                  <a:pt x="681217" y="298333"/>
                </a:lnTo>
                <a:lnTo>
                  <a:pt x="672870" y="255243"/>
                </a:lnTo>
                <a:lnTo>
                  <a:pt x="658957" y="213305"/>
                </a:lnTo>
                <a:lnTo>
                  <a:pt x="639480" y="173096"/>
                </a:lnTo>
                <a:lnTo>
                  <a:pt x="614437" y="135192"/>
                </a:lnTo>
                <a:lnTo>
                  <a:pt x="583830" y="100169"/>
                </a:lnTo>
                <a:lnTo>
                  <a:pt x="548807" y="69562"/>
                </a:lnTo>
                <a:lnTo>
                  <a:pt x="510904" y="44519"/>
                </a:lnTo>
                <a:lnTo>
                  <a:pt x="470694" y="25042"/>
                </a:lnTo>
                <a:lnTo>
                  <a:pt x="428757" y="11129"/>
                </a:lnTo>
                <a:lnTo>
                  <a:pt x="385666" y="2782"/>
                </a:lnTo>
                <a:lnTo>
                  <a:pt x="342000" y="0"/>
                </a:lnTo>
                <a:close/>
              </a:path>
            </a:pathLst>
          </a:custGeom>
          <a:solidFill>
            <a:srgbClr val="F265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170759" y="4547713"/>
            <a:ext cx="21031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3082" y="5207710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29">
                <a:moveTo>
                  <a:pt x="342000" y="0"/>
                </a:moveTo>
                <a:lnTo>
                  <a:pt x="298333" y="2782"/>
                </a:lnTo>
                <a:lnTo>
                  <a:pt x="255242" y="11129"/>
                </a:lnTo>
                <a:lnTo>
                  <a:pt x="213305" y="25042"/>
                </a:lnTo>
                <a:lnTo>
                  <a:pt x="173096" y="44519"/>
                </a:lnTo>
                <a:lnTo>
                  <a:pt x="135192" y="69562"/>
                </a:lnTo>
                <a:lnTo>
                  <a:pt x="100169" y="100169"/>
                </a:lnTo>
                <a:lnTo>
                  <a:pt x="69562" y="135192"/>
                </a:lnTo>
                <a:lnTo>
                  <a:pt x="44519" y="173095"/>
                </a:lnTo>
                <a:lnTo>
                  <a:pt x="25042" y="213304"/>
                </a:lnTo>
                <a:lnTo>
                  <a:pt x="11129" y="255242"/>
                </a:lnTo>
                <a:lnTo>
                  <a:pt x="2782" y="298332"/>
                </a:lnTo>
                <a:lnTo>
                  <a:pt x="0" y="341999"/>
                </a:lnTo>
                <a:lnTo>
                  <a:pt x="2782" y="385666"/>
                </a:lnTo>
                <a:lnTo>
                  <a:pt x="11129" y="428756"/>
                </a:lnTo>
                <a:lnTo>
                  <a:pt x="25042" y="470694"/>
                </a:lnTo>
                <a:lnTo>
                  <a:pt x="44519" y="510903"/>
                </a:lnTo>
                <a:lnTo>
                  <a:pt x="69562" y="548807"/>
                </a:lnTo>
                <a:lnTo>
                  <a:pt x="100169" y="583830"/>
                </a:lnTo>
                <a:lnTo>
                  <a:pt x="135192" y="614437"/>
                </a:lnTo>
                <a:lnTo>
                  <a:pt x="173096" y="639480"/>
                </a:lnTo>
                <a:lnTo>
                  <a:pt x="213305" y="658957"/>
                </a:lnTo>
                <a:lnTo>
                  <a:pt x="255242" y="672869"/>
                </a:lnTo>
                <a:lnTo>
                  <a:pt x="298333" y="681217"/>
                </a:lnTo>
                <a:lnTo>
                  <a:pt x="342000" y="683999"/>
                </a:lnTo>
                <a:lnTo>
                  <a:pt x="385666" y="681217"/>
                </a:lnTo>
                <a:lnTo>
                  <a:pt x="428757" y="672869"/>
                </a:lnTo>
                <a:lnTo>
                  <a:pt x="470694" y="658957"/>
                </a:lnTo>
                <a:lnTo>
                  <a:pt x="510904" y="639480"/>
                </a:lnTo>
                <a:lnTo>
                  <a:pt x="548807" y="614437"/>
                </a:lnTo>
                <a:lnTo>
                  <a:pt x="583830" y="583830"/>
                </a:lnTo>
                <a:lnTo>
                  <a:pt x="614437" y="548807"/>
                </a:lnTo>
                <a:lnTo>
                  <a:pt x="639480" y="510903"/>
                </a:lnTo>
                <a:lnTo>
                  <a:pt x="658957" y="470694"/>
                </a:lnTo>
                <a:lnTo>
                  <a:pt x="672870" y="428756"/>
                </a:lnTo>
                <a:lnTo>
                  <a:pt x="681217" y="385666"/>
                </a:lnTo>
                <a:lnTo>
                  <a:pt x="684000" y="341999"/>
                </a:lnTo>
                <a:lnTo>
                  <a:pt x="681217" y="298332"/>
                </a:lnTo>
                <a:lnTo>
                  <a:pt x="672870" y="255242"/>
                </a:lnTo>
                <a:lnTo>
                  <a:pt x="658957" y="213304"/>
                </a:lnTo>
                <a:lnTo>
                  <a:pt x="639480" y="173095"/>
                </a:lnTo>
                <a:lnTo>
                  <a:pt x="614437" y="135192"/>
                </a:lnTo>
                <a:lnTo>
                  <a:pt x="583830" y="100169"/>
                </a:lnTo>
                <a:lnTo>
                  <a:pt x="548807" y="69562"/>
                </a:lnTo>
                <a:lnTo>
                  <a:pt x="510904" y="44519"/>
                </a:lnTo>
                <a:lnTo>
                  <a:pt x="470694" y="25042"/>
                </a:lnTo>
                <a:lnTo>
                  <a:pt x="428757" y="11129"/>
                </a:lnTo>
                <a:lnTo>
                  <a:pt x="385666" y="2782"/>
                </a:lnTo>
                <a:lnTo>
                  <a:pt x="342000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170759" y="5298738"/>
            <a:ext cx="2435860" cy="74676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dirty="0" sz="2400" spc="-1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dirty="0" sz="2400" spc="-6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3082" y="2076690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30" h="684530">
                <a:moveTo>
                  <a:pt x="342000" y="0"/>
                </a:moveTo>
                <a:lnTo>
                  <a:pt x="298333" y="2782"/>
                </a:lnTo>
                <a:lnTo>
                  <a:pt x="255242" y="11129"/>
                </a:lnTo>
                <a:lnTo>
                  <a:pt x="213305" y="25042"/>
                </a:lnTo>
                <a:lnTo>
                  <a:pt x="173096" y="44519"/>
                </a:lnTo>
                <a:lnTo>
                  <a:pt x="135192" y="69562"/>
                </a:lnTo>
                <a:lnTo>
                  <a:pt x="100169" y="100169"/>
                </a:lnTo>
                <a:lnTo>
                  <a:pt x="69562" y="135192"/>
                </a:lnTo>
                <a:lnTo>
                  <a:pt x="44519" y="173095"/>
                </a:lnTo>
                <a:lnTo>
                  <a:pt x="25042" y="213304"/>
                </a:lnTo>
                <a:lnTo>
                  <a:pt x="11129" y="255242"/>
                </a:lnTo>
                <a:lnTo>
                  <a:pt x="2782" y="298332"/>
                </a:lnTo>
                <a:lnTo>
                  <a:pt x="0" y="341999"/>
                </a:lnTo>
                <a:lnTo>
                  <a:pt x="2782" y="385666"/>
                </a:lnTo>
                <a:lnTo>
                  <a:pt x="11129" y="428756"/>
                </a:lnTo>
                <a:lnTo>
                  <a:pt x="25042" y="470694"/>
                </a:lnTo>
                <a:lnTo>
                  <a:pt x="44519" y="510903"/>
                </a:lnTo>
                <a:lnTo>
                  <a:pt x="69562" y="548807"/>
                </a:lnTo>
                <a:lnTo>
                  <a:pt x="100169" y="583830"/>
                </a:lnTo>
                <a:lnTo>
                  <a:pt x="135192" y="614437"/>
                </a:lnTo>
                <a:lnTo>
                  <a:pt x="173096" y="639479"/>
                </a:lnTo>
                <a:lnTo>
                  <a:pt x="213305" y="658957"/>
                </a:lnTo>
                <a:lnTo>
                  <a:pt x="255242" y="672869"/>
                </a:lnTo>
                <a:lnTo>
                  <a:pt x="298333" y="681217"/>
                </a:lnTo>
                <a:lnTo>
                  <a:pt x="342000" y="683999"/>
                </a:lnTo>
                <a:lnTo>
                  <a:pt x="385666" y="681217"/>
                </a:lnTo>
                <a:lnTo>
                  <a:pt x="428757" y="672869"/>
                </a:lnTo>
                <a:lnTo>
                  <a:pt x="470694" y="658957"/>
                </a:lnTo>
                <a:lnTo>
                  <a:pt x="510904" y="639479"/>
                </a:lnTo>
                <a:lnTo>
                  <a:pt x="548807" y="614437"/>
                </a:lnTo>
                <a:lnTo>
                  <a:pt x="583830" y="583830"/>
                </a:lnTo>
                <a:lnTo>
                  <a:pt x="614437" y="548807"/>
                </a:lnTo>
                <a:lnTo>
                  <a:pt x="639480" y="510903"/>
                </a:lnTo>
                <a:lnTo>
                  <a:pt x="658957" y="470694"/>
                </a:lnTo>
                <a:lnTo>
                  <a:pt x="672870" y="428756"/>
                </a:lnTo>
                <a:lnTo>
                  <a:pt x="681217" y="385666"/>
                </a:lnTo>
                <a:lnTo>
                  <a:pt x="684000" y="341999"/>
                </a:lnTo>
                <a:lnTo>
                  <a:pt x="681217" y="298332"/>
                </a:lnTo>
                <a:lnTo>
                  <a:pt x="672870" y="255242"/>
                </a:lnTo>
                <a:lnTo>
                  <a:pt x="658957" y="213304"/>
                </a:lnTo>
                <a:lnTo>
                  <a:pt x="639480" y="173095"/>
                </a:lnTo>
                <a:lnTo>
                  <a:pt x="614437" y="135192"/>
                </a:lnTo>
                <a:lnTo>
                  <a:pt x="583830" y="100169"/>
                </a:lnTo>
                <a:lnTo>
                  <a:pt x="548807" y="69562"/>
                </a:lnTo>
                <a:lnTo>
                  <a:pt x="510904" y="44519"/>
                </a:lnTo>
                <a:lnTo>
                  <a:pt x="470694" y="25042"/>
                </a:lnTo>
                <a:lnTo>
                  <a:pt x="428757" y="11129"/>
                </a:lnTo>
                <a:lnTo>
                  <a:pt x="385666" y="2782"/>
                </a:lnTo>
                <a:lnTo>
                  <a:pt x="34200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44599" y="1869413"/>
            <a:ext cx="421005" cy="3939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" marR="5080" indent="-23495">
              <a:lnSpc>
                <a:spcPct val="155600"/>
              </a:lnSpc>
              <a:spcBef>
                <a:spcPts val="100"/>
              </a:spcBef>
            </a:pPr>
            <a:r>
              <a:rPr dirty="0" sz="3300">
                <a:solidFill>
                  <a:srgbClr val="FFFFFF"/>
                </a:solidFill>
                <a:latin typeface="Arial Black"/>
                <a:cs typeface="Arial Black"/>
              </a:rPr>
              <a:t>M  </a:t>
            </a:r>
            <a:r>
              <a:rPr dirty="0" sz="330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dirty="0" sz="3300" spc="-10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300">
                <a:solidFill>
                  <a:srgbClr val="FFFFFF"/>
                </a:solidFill>
                <a:latin typeface="Arial Black"/>
                <a:cs typeface="Arial Black"/>
              </a:rPr>
              <a:t>R </a:t>
            </a:r>
            <a:r>
              <a:rPr dirty="0" sz="3300" spc="-10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300">
                <a:solidFill>
                  <a:srgbClr val="FFFFFF"/>
                </a:solidFill>
                <a:latin typeface="Arial Black"/>
                <a:cs typeface="Arial Black"/>
              </a:rPr>
              <a:t>C </a:t>
            </a:r>
            <a:r>
              <a:rPr dirty="0" sz="3300" spc="-10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30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70759" y="2184642"/>
            <a:ext cx="30575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dirty="0" sz="2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13333" y="3789084"/>
            <a:ext cx="19729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13334" y="5360176"/>
            <a:ext cx="16510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9383" y="1520446"/>
            <a:ext cx="698880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40275" algn="l"/>
              </a:tabLst>
            </a:pPr>
            <a:r>
              <a:rPr dirty="0" sz="2400" b="1" i="1">
                <a:solidFill>
                  <a:srgbClr val="BFBFBF"/>
                </a:solidFill>
                <a:latin typeface="Arial"/>
                <a:cs typeface="Arial"/>
              </a:rPr>
              <a:t>DURING </a:t>
            </a:r>
            <a:r>
              <a:rPr dirty="0" sz="2400" spc="-15" b="1">
                <a:solidFill>
                  <a:srgbClr val="BFBFBF"/>
                </a:solidFill>
                <a:latin typeface="Arial"/>
                <a:cs typeface="Arial"/>
              </a:rPr>
              <a:t>LIFE-THREATENING	</a:t>
            </a:r>
            <a:r>
              <a:rPr dirty="0" baseline="2314" sz="3600" spc="-7" b="1" i="1">
                <a:solidFill>
                  <a:srgbClr val="BFBFBF"/>
                </a:solidFill>
                <a:latin typeface="Arial"/>
                <a:cs typeface="Arial"/>
              </a:rPr>
              <a:t>AFTER</a:t>
            </a:r>
            <a:r>
              <a:rPr dirty="0" baseline="2314" sz="3600" spc="-104" b="1" i="1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dirty="0" baseline="2314" sz="3600" b="1">
                <a:solidFill>
                  <a:srgbClr val="BFBFBF"/>
                </a:solidFill>
                <a:latin typeface="Arial"/>
                <a:cs typeface="Arial"/>
              </a:rPr>
              <a:t>MARCH</a:t>
            </a:r>
            <a:endParaRPr baseline="2314" sz="36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55723" y="2655249"/>
            <a:ext cx="1270000" cy="346710"/>
          </a:xfrm>
          <a:custGeom>
            <a:avLst/>
            <a:gdLst/>
            <a:ahLst/>
            <a:cxnLst/>
            <a:rect l="l" t="t" r="r" b="b"/>
            <a:pathLst>
              <a:path w="1270000" h="346710">
                <a:moveTo>
                  <a:pt x="1096719" y="0"/>
                </a:moveTo>
                <a:lnTo>
                  <a:pt x="173066" y="0"/>
                </a:lnTo>
                <a:lnTo>
                  <a:pt x="127058" y="6182"/>
                </a:lnTo>
                <a:lnTo>
                  <a:pt x="85716" y="23628"/>
                </a:lnTo>
                <a:lnTo>
                  <a:pt x="50689" y="50690"/>
                </a:lnTo>
                <a:lnTo>
                  <a:pt x="23628" y="85716"/>
                </a:lnTo>
                <a:lnTo>
                  <a:pt x="6182" y="127058"/>
                </a:lnTo>
                <a:lnTo>
                  <a:pt x="0" y="173066"/>
                </a:lnTo>
                <a:lnTo>
                  <a:pt x="6182" y="219074"/>
                </a:lnTo>
                <a:lnTo>
                  <a:pt x="23628" y="260416"/>
                </a:lnTo>
                <a:lnTo>
                  <a:pt x="50689" y="295443"/>
                </a:lnTo>
                <a:lnTo>
                  <a:pt x="85716" y="322504"/>
                </a:lnTo>
                <a:lnTo>
                  <a:pt x="127058" y="339951"/>
                </a:lnTo>
                <a:lnTo>
                  <a:pt x="173066" y="346133"/>
                </a:lnTo>
                <a:lnTo>
                  <a:pt x="1096719" y="346133"/>
                </a:lnTo>
                <a:lnTo>
                  <a:pt x="1142727" y="339951"/>
                </a:lnTo>
                <a:lnTo>
                  <a:pt x="1184069" y="322504"/>
                </a:lnTo>
                <a:lnTo>
                  <a:pt x="1219095" y="295443"/>
                </a:lnTo>
                <a:lnTo>
                  <a:pt x="1246156" y="260416"/>
                </a:lnTo>
                <a:lnTo>
                  <a:pt x="1263603" y="219074"/>
                </a:lnTo>
                <a:lnTo>
                  <a:pt x="1269785" y="173066"/>
                </a:lnTo>
                <a:lnTo>
                  <a:pt x="1263603" y="127058"/>
                </a:lnTo>
                <a:lnTo>
                  <a:pt x="1246156" y="85716"/>
                </a:lnTo>
                <a:lnTo>
                  <a:pt x="1219095" y="50690"/>
                </a:lnTo>
                <a:lnTo>
                  <a:pt x="1184069" y="23628"/>
                </a:lnTo>
                <a:lnTo>
                  <a:pt x="1142727" y="6182"/>
                </a:lnTo>
                <a:lnTo>
                  <a:pt x="1096719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078666" y="2659012"/>
            <a:ext cx="10198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dirty="0" sz="1600" spc="-60" b="1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13333" y="4574630"/>
            <a:ext cx="14141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WOUNDS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0759" y="2438827"/>
            <a:ext cx="1266190" cy="92583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800">
                <a:solidFill>
                  <a:srgbClr val="FFFFFF"/>
                </a:solidFill>
                <a:latin typeface="Arial MT"/>
                <a:cs typeface="Arial MT"/>
              </a:rPr>
              <a:t>CUF</a:t>
            </a:r>
            <a:r>
              <a:rPr dirty="0" sz="180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dirty="0" sz="1800" spc="-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 MT"/>
                <a:cs typeface="Arial MT"/>
              </a:rPr>
              <a:t>TFC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AIRWAY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17925" y="1652906"/>
            <a:ext cx="0" cy="4403725"/>
          </a:xfrm>
          <a:custGeom>
            <a:avLst/>
            <a:gdLst/>
            <a:ahLst/>
            <a:cxnLst/>
            <a:rect l="l" t="t" r="r" b="b"/>
            <a:pathLst>
              <a:path w="0" h="4403725">
                <a:moveTo>
                  <a:pt x="0" y="0"/>
                </a:moveTo>
                <a:lnTo>
                  <a:pt x="0" y="4403506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504523" y="1665988"/>
            <a:ext cx="0" cy="4403725"/>
          </a:xfrm>
          <a:custGeom>
            <a:avLst/>
            <a:gdLst/>
            <a:ahLst/>
            <a:cxnLst/>
            <a:rect l="l" t="t" r="r" b="b"/>
            <a:pathLst>
              <a:path w="0" h="4403725">
                <a:moveTo>
                  <a:pt x="0" y="0"/>
                </a:moveTo>
                <a:lnTo>
                  <a:pt x="0" y="4403506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8879396" y="1508645"/>
            <a:ext cx="20015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 i="1">
                <a:solidFill>
                  <a:srgbClr val="BFBFBF"/>
                </a:solidFill>
                <a:latin typeface="Arial"/>
                <a:cs typeface="Arial"/>
              </a:rPr>
              <a:t>AFTER</a:t>
            </a:r>
            <a:r>
              <a:rPr dirty="0" sz="2400" spc="-75" b="1" i="1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dirty="0" sz="2400" spc="-80" b="1">
                <a:solidFill>
                  <a:srgbClr val="BFBFBF"/>
                </a:solidFill>
                <a:latin typeface="Arial"/>
                <a:cs typeface="Arial"/>
              </a:rPr>
              <a:t>PAWS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79396" y="2184642"/>
            <a:ext cx="2119630" cy="7467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REASSESS </a:t>
            </a:r>
            <a:r>
              <a:rPr dirty="0" sz="24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dirty="0" sz="24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80" b="1">
                <a:solidFill>
                  <a:srgbClr val="FFFFFF"/>
                </a:solidFill>
                <a:latin typeface="Arial"/>
                <a:cs typeface="Arial"/>
              </a:rPr>
              <a:t>PAWS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879396" y="4615945"/>
            <a:ext cx="2136775" cy="110236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CONSIDER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DETAILED </a:t>
            </a:r>
            <a:r>
              <a:rPr dirty="0" sz="2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EXAM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8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43089" y="6183205"/>
            <a:ext cx="61436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BFBFBF"/>
                </a:solidFill>
                <a:latin typeface="Arial"/>
                <a:cs typeface="Arial"/>
              </a:rPr>
              <a:t>COMMUNICATION</a:t>
            </a:r>
            <a:r>
              <a:rPr dirty="0" sz="2400" spc="-105" b="1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BFBFBF"/>
                </a:solidFill>
                <a:latin typeface="Arial"/>
                <a:cs typeface="Arial"/>
              </a:rPr>
              <a:t>AND</a:t>
            </a:r>
            <a:r>
              <a:rPr dirty="0" sz="2400" spc="-20" b="1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dirty="0" sz="2400" spc="-30" b="1">
                <a:solidFill>
                  <a:srgbClr val="BFBFBF"/>
                </a:solidFill>
                <a:latin typeface="Arial"/>
                <a:cs typeface="Arial"/>
              </a:rPr>
              <a:t>DOCUMENTATION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533501" y="6274116"/>
            <a:ext cx="1955800" cy="234950"/>
            <a:chOff x="9533501" y="6274116"/>
            <a:chExt cx="1955800" cy="234950"/>
          </a:xfrm>
        </p:grpSpPr>
        <p:sp>
          <p:nvSpPr>
            <p:cNvPr id="31" name="object 31"/>
            <p:cNvSpPr/>
            <p:nvPr/>
          </p:nvSpPr>
          <p:spPr>
            <a:xfrm>
              <a:off x="9533501" y="6391529"/>
              <a:ext cx="1716405" cy="0"/>
            </a:xfrm>
            <a:custGeom>
              <a:avLst/>
              <a:gdLst/>
              <a:ahLst/>
              <a:cxnLst/>
              <a:rect l="l" t="t" r="r" b="b"/>
              <a:pathLst>
                <a:path w="1716404" h="0">
                  <a:moveTo>
                    <a:pt x="0" y="0"/>
                  </a:moveTo>
                  <a:lnTo>
                    <a:pt x="1674851" y="0"/>
                  </a:lnTo>
                  <a:lnTo>
                    <a:pt x="1716126" y="0"/>
                  </a:lnTo>
                </a:path>
              </a:pathLst>
            </a:custGeom>
            <a:ln w="8255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1253860" y="6274116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0" y="0"/>
                  </a:moveTo>
                  <a:lnTo>
                    <a:pt x="1" y="234823"/>
                  </a:lnTo>
                  <a:lnTo>
                    <a:pt x="234823" y="1174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/>
          <p:cNvGrpSpPr/>
          <p:nvPr/>
        </p:nvGrpSpPr>
        <p:grpSpPr>
          <a:xfrm>
            <a:off x="994236" y="6296769"/>
            <a:ext cx="1941830" cy="234950"/>
            <a:chOff x="994236" y="6296769"/>
            <a:chExt cx="1941830" cy="234950"/>
          </a:xfrm>
        </p:grpSpPr>
        <p:sp>
          <p:nvSpPr>
            <p:cNvPr id="34" name="object 34"/>
            <p:cNvSpPr/>
            <p:nvPr/>
          </p:nvSpPr>
          <p:spPr>
            <a:xfrm>
              <a:off x="1233293" y="6414181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70" h="0">
                  <a:moveTo>
                    <a:pt x="1702493" y="0"/>
                  </a:moveTo>
                  <a:lnTo>
                    <a:pt x="41275" y="0"/>
                  </a:lnTo>
                  <a:lnTo>
                    <a:pt x="0" y="0"/>
                  </a:lnTo>
                </a:path>
              </a:pathLst>
            </a:custGeom>
            <a:ln w="8255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94236" y="6296769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234823" y="0"/>
                  </a:moveTo>
                  <a:lnTo>
                    <a:pt x="0" y="117411"/>
                  </a:lnTo>
                  <a:lnTo>
                    <a:pt x="234823" y="234822"/>
                  </a:lnTo>
                  <a:lnTo>
                    <a:pt x="234823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8879396" y="3243982"/>
            <a:ext cx="2723515" cy="7467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dirty="0" sz="2400" spc="-35" b="1">
                <a:solidFill>
                  <a:srgbClr val="FFFFFF"/>
                </a:solidFill>
                <a:latin typeface="Arial"/>
                <a:cs typeface="Arial"/>
              </a:rPr>
              <a:t>PREPARATION </a:t>
            </a:r>
            <a:r>
              <a:rPr dirty="0" sz="2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EVACUATION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98135" y="2184642"/>
            <a:ext cx="1685925" cy="121031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REASSESS 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endParaRPr sz="2400">
              <a:latin typeface="Arial"/>
              <a:cs typeface="Arial"/>
            </a:endParaRPr>
          </a:p>
          <a:p>
            <a:pPr marL="27305">
              <a:lnSpc>
                <a:spcPct val="100000"/>
              </a:lnSpc>
              <a:spcBef>
                <a:spcPts val="685"/>
              </a:spcBef>
            </a:pP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018213" y="2892575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29" h="684529">
                <a:moveTo>
                  <a:pt x="342000" y="0"/>
                </a:moveTo>
                <a:lnTo>
                  <a:pt x="298333" y="2782"/>
                </a:lnTo>
                <a:lnTo>
                  <a:pt x="255243" y="11129"/>
                </a:lnTo>
                <a:lnTo>
                  <a:pt x="213305" y="25042"/>
                </a:lnTo>
                <a:lnTo>
                  <a:pt x="173096" y="44519"/>
                </a:lnTo>
                <a:lnTo>
                  <a:pt x="135192" y="69562"/>
                </a:lnTo>
                <a:lnTo>
                  <a:pt x="100169" y="100169"/>
                </a:lnTo>
                <a:lnTo>
                  <a:pt x="69562" y="135192"/>
                </a:lnTo>
                <a:lnTo>
                  <a:pt x="44519" y="173096"/>
                </a:lnTo>
                <a:lnTo>
                  <a:pt x="25042" y="213305"/>
                </a:lnTo>
                <a:lnTo>
                  <a:pt x="11129" y="255243"/>
                </a:lnTo>
                <a:lnTo>
                  <a:pt x="2782" y="298333"/>
                </a:lnTo>
                <a:lnTo>
                  <a:pt x="0" y="341999"/>
                </a:lnTo>
                <a:lnTo>
                  <a:pt x="2782" y="385666"/>
                </a:lnTo>
                <a:lnTo>
                  <a:pt x="11129" y="428756"/>
                </a:lnTo>
                <a:lnTo>
                  <a:pt x="25042" y="470694"/>
                </a:lnTo>
                <a:lnTo>
                  <a:pt x="44519" y="510903"/>
                </a:lnTo>
                <a:lnTo>
                  <a:pt x="69562" y="548807"/>
                </a:lnTo>
                <a:lnTo>
                  <a:pt x="100169" y="583830"/>
                </a:lnTo>
                <a:lnTo>
                  <a:pt x="135192" y="614437"/>
                </a:lnTo>
                <a:lnTo>
                  <a:pt x="173096" y="639479"/>
                </a:lnTo>
                <a:lnTo>
                  <a:pt x="213305" y="658957"/>
                </a:lnTo>
                <a:lnTo>
                  <a:pt x="255243" y="672869"/>
                </a:lnTo>
                <a:lnTo>
                  <a:pt x="298333" y="681217"/>
                </a:lnTo>
                <a:lnTo>
                  <a:pt x="342000" y="683999"/>
                </a:lnTo>
                <a:lnTo>
                  <a:pt x="385667" y="681217"/>
                </a:lnTo>
                <a:lnTo>
                  <a:pt x="428757" y="672869"/>
                </a:lnTo>
                <a:lnTo>
                  <a:pt x="470695" y="658957"/>
                </a:lnTo>
                <a:lnTo>
                  <a:pt x="510904" y="639479"/>
                </a:lnTo>
                <a:lnTo>
                  <a:pt x="548808" y="614437"/>
                </a:lnTo>
                <a:lnTo>
                  <a:pt x="583831" y="583830"/>
                </a:lnTo>
                <a:lnTo>
                  <a:pt x="614438" y="548807"/>
                </a:lnTo>
                <a:lnTo>
                  <a:pt x="639480" y="510903"/>
                </a:lnTo>
                <a:lnTo>
                  <a:pt x="658957" y="470694"/>
                </a:lnTo>
                <a:lnTo>
                  <a:pt x="672870" y="428756"/>
                </a:lnTo>
                <a:lnTo>
                  <a:pt x="681217" y="385666"/>
                </a:lnTo>
                <a:lnTo>
                  <a:pt x="684000" y="341999"/>
                </a:lnTo>
                <a:lnTo>
                  <a:pt x="681217" y="298333"/>
                </a:lnTo>
                <a:lnTo>
                  <a:pt x="672870" y="255243"/>
                </a:lnTo>
                <a:lnTo>
                  <a:pt x="658957" y="213305"/>
                </a:lnTo>
                <a:lnTo>
                  <a:pt x="639480" y="173096"/>
                </a:lnTo>
                <a:lnTo>
                  <a:pt x="614438" y="135192"/>
                </a:lnTo>
                <a:lnTo>
                  <a:pt x="583831" y="100169"/>
                </a:lnTo>
                <a:lnTo>
                  <a:pt x="548808" y="69562"/>
                </a:lnTo>
                <a:lnTo>
                  <a:pt x="510904" y="44519"/>
                </a:lnTo>
                <a:lnTo>
                  <a:pt x="470695" y="25042"/>
                </a:lnTo>
                <a:lnTo>
                  <a:pt x="428757" y="11129"/>
                </a:lnTo>
                <a:lnTo>
                  <a:pt x="385667" y="2782"/>
                </a:lnTo>
                <a:lnTo>
                  <a:pt x="342000" y="0"/>
                </a:lnTo>
                <a:close/>
              </a:path>
            </a:pathLst>
          </a:custGeom>
          <a:solidFill>
            <a:srgbClr val="80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018213" y="3675329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29" h="684529">
                <a:moveTo>
                  <a:pt x="342000" y="0"/>
                </a:moveTo>
                <a:lnTo>
                  <a:pt x="298333" y="2782"/>
                </a:lnTo>
                <a:lnTo>
                  <a:pt x="255243" y="11129"/>
                </a:lnTo>
                <a:lnTo>
                  <a:pt x="213305" y="25042"/>
                </a:lnTo>
                <a:lnTo>
                  <a:pt x="173096" y="44519"/>
                </a:lnTo>
                <a:lnTo>
                  <a:pt x="135192" y="69562"/>
                </a:lnTo>
                <a:lnTo>
                  <a:pt x="100169" y="100169"/>
                </a:lnTo>
                <a:lnTo>
                  <a:pt x="69562" y="135192"/>
                </a:lnTo>
                <a:lnTo>
                  <a:pt x="44519" y="173096"/>
                </a:lnTo>
                <a:lnTo>
                  <a:pt x="25042" y="213305"/>
                </a:lnTo>
                <a:lnTo>
                  <a:pt x="11129" y="255243"/>
                </a:lnTo>
                <a:lnTo>
                  <a:pt x="2782" y="298333"/>
                </a:lnTo>
                <a:lnTo>
                  <a:pt x="0" y="342000"/>
                </a:lnTo>
                <a:lnTo>
                  <a:pt x="2782" y="385667"/>
                </a:lnTo>
                <a:lnTo>
                  <a:pt x="11129" y="428757"/>
                </a:lnTo>
                <a:lnTo>
                  <a:pt x="25042" y="470695"/>
                </a:lnTo>
                <a:lnTo>
                  <a:pt x="44519" y="510904"/>
                </a:lnTo>
                <a:lnTo>
                  <a:pt x="69562" y="548808"/>
                </a:lnTo>
                <a:lnTo>
                  <a:pt x="100169" y="583831"/>
                </a:lnTo>
                <a:lnTo>
                  <a:pt x="135192" y="614438"/>
                </a:lnTo>
                <a:lnTo>
                  <a:pt x="173096" y="639480"/>
                </a:lnTo>
                <a:lnTo>
                  <a:pt x="213305" y="658957"/>
                </a:lnTo>
                <a:lnTo>
                  <a:pt x="255243" y="672870"/>
                </a:lnTo>
                <a:lnTo>
                  <a:pt x="298333" y="681217"/>
                </a:lnTo>
                <a:lnTo>
                  <a:pt x="342000" y="684000"/>
                </a:lnTo>
                <a:lnTo>
                  <a:pt x="385667" y="681217"/>
                </a:lnTo>
                <a:lnTo>
                  <a:pt x="428757" y="672870"/>
                </a:lnTo>
                <a:lnTo>
                  <a:pt x="470695" y="658957"/>
                </a:lnTo>
                <a:lnTo>
                  <a:pt x="510904" y="639480"/>
                </a:lnTo>
                <a:lnTo>
                  <a:pt x="548808" y="614438"/>
                </a:lnTo>
                <a:lnTo>
                  <a:pt x="583831" y="583831"/>
                </a:lnTo>
                <a:lnTo>
                  <a:pt x="614438" y="548808"/>
                </a:lnTo>
                <a:lnTo>
                  <a:pt x="639480" y="510904"/>
                </a:lnTo>
                <a:lnTo>
                  <a:pt x="658957" y="470695"/>
                </a:lnTo>
                <a:lnTo>
                  <a:pt x="672870" y="428757"/>
                </a:lnTo>
                <a:lnTo>
                  <a:pt x="681217" y="385667"/>
                </a:lnTo>
                <a:lnTo>
                  <a:pt x="684000" y="342000"/>
                </a:lnTo>
                <a:lnTo>
                  <a:pt x="681217" y="298333"/>
                </a:lnTo>
                <a:lnTo>
                  <a:pt x="672870" y="255243"/>
                </a:lnTo>
                <a:lnTo>
                  <a:pt x="658957" y="213305"/>
                </a:lnTo>
                <a:lnTo>
                  <a:pt x="639480" y="173096"/>
                </a:lnTo>
                <a:lnTo>
                  <a:pt x="614438" y="135192"/>
                </a:lnTo>
                <a:lnTo>
                  <a:pt x="583831" y="100169"/>
                </a:lnTo>
                <a:lnTo>
                  <a:pt x="548808" y="69562"/>
                </a:lnTo>
                <a:lnTo>
                  <a:pt x="510904" y="44519"/>
                </a:lnTo>
                <a:lnTo>
                  <a:pt x="470695" y="25042"/>
                </a:lnTo>
                <a:lnTo>
                  <a:pt x="428757" y="11129"/>
                </a:lnTo>
                <a:lnTo>
                  <a:pt x="385667" y="2782"/>
                </a:lnTo>
                <a:lnTo>
                  <a:pt x="342000" y="0"/>
                </a:lnTo>
                <a:close/>
              </a:path>
            </a:pathLst>
          </a:custGeom>
          <a:solidFill>
            <a:srgbClr val="80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018213" y="4458085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29" h="684529">
                <a:moveTo>
                  <a:pt x="342000" y="0"/>
                </a:moveTo>
                <a:lnTo>
                  <a:pt x="298333" y="2782"/>
                </a:lnTo>
                <a:lnTo>
                  <a:pt x="255243" y="11129"/>
                </a:lnTo>
                <a:lnTo>
                  <a:pt x="213305" y="25042"/>
                </a:lnTo>
                <a:lnTo>
                  <a:pt x="173096" y="44519"/>
                </a:lnTo>
                <a:lnTo>
                  <a:pt x="135192" y="69562"/>
                </a:lnTo>
                <a:lnTo>
                  <a:pt x="100169" y="100169"/>
                </a:lnTo>
                <a:lnTo>
                  <a:pt x="69562" y="135192"/>
                </a:lnTo>
                <a:lnTo>
                  <a:pt x="44519" y="173095"/>
                </a:lnTo>
                <a:lnTo>
                  <a:pt x="25042" y="213304"/>
                </a:lnTo>
                <a:lnTo>
                  <a:pt x="11129" y="255242"/>
                </a:lnTo>
                <a:lnTo>
                  <a:pt x="2782" y="298332"/>
                </a:lnTo>
                <a:lnTo>
                  <a:pt x="0" y="341999"/>
                </a:lnTo>
                <a:lnTo>
                  <a:pt x="2782" y="385666"/>
                </a:lnTo>
                <a:lnTo>
                  <a:pt x="11129" y="428756"/>
                </a:lnTo>
                <a:lnTo>
                  <a:pt x="25042" y="470694"/>
                </a:lnTo>
                <a:lnTo>
                  <a:pt x="44519" y="510903"/>
                </a:lnTo>
                <a:lnTo>
                  <a:pt x="69562" y="548807"/>
                </a:lnTo>
                <a:lnTo>
                  <a:pt x="100169" y="583830"/>
                </a:lnTo>
                <a:lnTo>
                  <a:pt x="135192" y="614437"/>
                </a:lnTo>
                <a:lnTo>
                  <a:pt x="173096" y="639479"/>
                </a:lnTo>
                <a:lnTo>
                  <a:pt x="213305" y="658957"/>
                </a:lnTo>
                <a:lnTo>
                  <a:pt x="255243" y="672869"/>
                </a:lnTo>
                <a:lnTo>
                  <a:pt x="298333" y="681217"/>
                </a:lnTo>
                <a:lnTo>
                  <a:pt x="342000" y="683999"/>
                </a:lnTo>
                <a:lnTo>
                  <a:pt x="385667" y="681217"/>
                </a:lnTo>
                <a:lnTo>
                  <a:pt x="428757" y="672869"/>
                </a:lnTo>
                <a:lnTo>
                  <a:pt x="470695" y="658957"/>
                </a:lnTo>
                <a:lnTo>
                  <a:pt x="510904" y="639479"/>
                </a:lnTo>
                <a:lnTo>
                  <a:pt x="548808" y="614437"/>
                </a:lnTo>
                <a:lnTo>
                  <a:pt x="583831" y="583830"/>
                </a:lnTo>
                <a:lnTo>
                  <a:pt x="614438" y="548807"/>
                </a:lnTo>
                <a:lnTo>
                  <a:pt x="639480" y="510903"/>
                </a:lnTo>
                <a:lnTo>
                  <a:pt x="658957" y="470694"/>
                </a:lnTo>
                <a:lnTo>
                  <a:pt x="672870" y="428756"/>
                </a:lnTo>
                <a:lnTo>
                  <a:pt x="681217" y="385666"/>
                </a:lnTo>
                <a:lnTo>
                  <a:pt x="684000" y="341999"/>
                </a:lnTo>
                <a:lnTo>
                  <a:pt x="681217" y="298332"/>
                </a:lnTo>
                <a:lnTo>
                  <a:pt x="672870" y="255242"/>
                </a:lnTo>
                <a:lnTo>
                  <a:pt x="658957" y="213304"/>
                </a:lnTo>
                <a:lnTo>
                  <a:pt x="639480" y="173095"/>
                </a:lnTo>
                <a:lnTo>
                  <a:pt x="614438" y="135192"/>
                </a:lnTo>
                <a:lnTo>
                  <a:pt x="583831" y="100169"/>
                </a:lnTo>
                <a:lnTo>
                  <a:pt x="548808" y="69562"/>
                </a:lnTo>
                <a:lnTo>
                  <a:pt x="510904" y="44519"/>
                </a:lnTo>
                <a:lnTo>
                  <a:pt x="470695" y="25042"/>
                </a:lnTo>
                <a:lnTo>
                  <a:pt x="428757" y="11129"/>
                </a:lnTo>
                <a:lnTo>
                  <a:pt x="385667" y="2782"/>
                </a:lnTo>
                <a:lnTo>
                  <a:pt x="342000" y="0"/>
                </a:lnTo>
                <a:close/>
              </a:path>
            </a:pathLst>
          </a:custGeom>
          <a:solidFill>
            <a:srgbClr val="80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018213" y="5240840"/>
            <a:ext cx="684530" cy="684530"/>
          </a:xfrm>
          <a:custGeom>
            <a:avLst/>
            <a:gdLst/>
            <a:ahLst/>
            <a:cxnLst/>
            <a:rect l="l" t="t" r="r" b="b"/>
            <a:pathLst>
              <a:path w="684529" h="684529">
                <a:moveTo>
                  <a:pt x="342000" y="0"/>
                </a:moveTo>
                <a:lnTo>
                  <a:pt x="298333" y="2782"/>
                </a:lnTo>
                <a:lnTo>
                  <a:pt x="255243" y="11129"/>
                </a:lnTo>
                <a:lnTo>
                  <a:pt x="213305" y="25042"/>
                </a:lnTo>
                <a:lnTo>
                  <a:pt x="173096" y="44519"/>
                </a:lnTo>
                <a:lnTo>
                  <a:pt x="135192" y="69561"/>
                </a:lnTo>
                <a:lnTo>
                  <a:pt x="100169" y="100168"/>
                </a:lnTo>
                <a:lnTo>
                  <a:pt x="69562" y="135191"/>
                </a:lnTo>
                <a:lnTo>
                  <a:pt x="44519" y="173095"/>
                </a:lnTo>
                <a:lnTo>
                  <a:pt x="25042" y="213304"/>
                </a:lnTo>
                <a:lnTo>
                  <a:pt x="11129" y="255242"/>
                </a:lnTo>
                <a:lnTo>
                  <a:pt x="2782" y="298332"/>
                </a:lnTo>
                <a:lnTo>
                  <a:pt x="0" y="341999"/>
                </a:lnTo>
                <a:lnTo>
                  <a:pt x="2782" y="385666"/>
                </a:lnTo>
                <a:lnTo>
                  <a:pt x="11129" y="428756"/>
                </a:lnTo>
                <a:lnTo>
                  <a:pt x="25042" y="470694"/>
                </a:lnTo>
                <a:lnTo>
                  <a:pt x="44519" y="510903"/>
                </a:lnTo>
                <a:lnTo>
                  <a:pt x="69562" y="548807"/>
                </a:lnTo>
                <a:lnTo>
                  <a:pt x="100169" y="583830"/>
                </a:lnTo>
                <a:lnTo>
                  <a:pt x="135192" y="614437"/>
                </a:lnTo>
                <a:lnTo>
                  <a:pt x="173096" y="639480"/>
                </a:lnTo>
                <a:lnTo>
                  <a:pt x="213305" y="658957"/>
                </a:lnTo>
                <a:lnTo>
                  <a:pt x="255243" y="672869"/>
                </a:lnTo>
                <a:lnTo>
                  <a:pt x="298333" y="681217"/>
                </a:lnTo>
                <a:lnTo>
                  <a:pt x="342000" y="683999"/>
                </a:lnTo>
                <a:lnTo>
                  <a:pt x="385667" y="681217"/>
                </a:lnTo>
                <a:lnTo>
                  <a:pt x="428757" y="672869"/>
                </a:lnTo>
                <a:lnTo>
                  <a:pt x="470695" y="658957"/>
                </a:lnTo>
                <a:lnTo>
                  <a:pt x="510904" y="639480"/>
                </a:lnTo>
                <a:lnTo>
                  <a:pt x="548808" y="614437"/>
                </a:lnTo>
                <a:lnTo>
                  <a:pt x="583831" y="583830"/>
                </a:lnTo>
                <a:lnTo>
                  <a:pt x="614438" y="548807"/>
                </a:lnTo>
                <a:lnTo>
                  <a:pt x="639480" y="510903"/>
                </a:lnTo>
                <a:lnTo>
                  <a:pt x="658957" y="470694"/>
                </a:lnTo>
                <a:lnTo>
                  <a:pt x="672870" y="428756"/>
                </a:lnTo>
                <a:lnTo>
                  <a:pt x="681217" y="385666"/>
                </a:lnTo>
                <a:lnTo>
                  <a:pt x="684000" y="341999"/>
                </a:lnTo>
                <a:lnTo>
                  <a:pt x="681217" y="298332"/>
                </a:lnTo>
                <a:lnTo>
                  <a:pt x="672870" y="255242"/>
                </a:lnTo>
                <a:lnTo>
                  <a:pt x="658957" y="213304"/>
                </a:lnTo>
                <a:lnTo>
                  <a:pt x="639480" y="173095"/>
                </a:lnTo>
                <a:lnTo>
                  <a:pt x="614438" y="135191"/>
                </a:lnTo>
                <a:lnTo>
                  <a:pt x="583831" y="100168"/>
                </a:lnTo>
                <a:lnTo>
                  <a:pt x="548808" y="69561"/>
                </a:lnTo>
                <a:lnTo>
                  <a:pt x="510904" y="44519"/>
                </a:lnTo>
                <a:lnTo>
                  <a:pt x="470695" y="25042"/>
                </a:lnTo>
                <a:lnTo>
                  <a:pt x="428757" y="11129"/>
                </a:lnTo>
                <a:lnTo>
                  <a:pt x="385667" y="2782"/>
                </a:lnTo>
                <a:lnTo>
                  <a:pt x="342000" y="0"/>
                </a:lnTo>
                <a:close/>
              </a:path>
            </a:pathLst>
          </a:custGeom>
          <a:solidFill>
            <a:srgbClr val="80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5137963" y="2685298"/>
            <a:ext cx="444500" cy="3156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57785">
              <a:lnSpc>
                <a:spcPct val="155600"/>
              </a:lnSpc>
              <a:spcBef>
                <a:spcPts val="100"/>
              </a:spcBef>
            </a:pPr>
            <a:r>
              <a:rPr dirty="0" sz="3300">
                <a:solidFill>
                  <a:srgbClr val="FFFFFF"/>
                </a:solidFill>
                <a:latin typeface="Arial Black"/>
                <a:cs typeface="Arial Black"/>
              </a:rPr>
              <a:t>P </a:t>
            </a:r>
            <a:r>
              <a:rPr dirty="0" sz="3300" spc="-10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30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dirty="0" sz="3300" spc="-10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300">
                <a:solidFill>
                  <a:srgbClr val="FFFFFF"/>
                </a:solidFill>
                <a:latin typeface="Arial Black"/>
                <a:cs typeface="Arial Black"/>
              </a:rPr>
              <a:t>W  S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860439" y="2959967"/>
            <a:ext cx="2940685" cy="0"/>
          </a:xfrm>
          <a:custGeom>
            <a:avLst/>
            <a:gdLst/>
            <a:ahLst/>
            <a:cxnLst/>
            <a:rect l="l" t="t" r="r" b="b"/>
            <a:pathLst>
              <a:path w="2940684" h="0">
                <a:moveTo>
                  <a:pt x="2940621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860439" y="4344819"/>
            <a:ext cx="2940685" cy="0"/>
          </a:xfrm>
          <a:custGeom>
            <a:avLst/>
            <a:gdLst/>
            <a:ahLst/>
            <a:cxnLst/>
            <a:rect l="l" t="t" r="r" b="b"/>
            <a:pathLst>
              <a:path w="2940684" h="0">
                <a:moveTo>
                  <a:pt x="2940621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26817" y="806668"/>
            <a:ext cx="5539105" cy="1056005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700" marR="5080" indent="589280">
              <a:lnSpc>
                <a:spcPts val="3790"/>
              </a:lnSpc>
              <a:spcBef>
                <a:spcPts val="665"/>
              </a:spcBef>
            </a:pPr>
            <a:r>
              <a:rPr dirty="0" sz="3600" spc="-35">
                <a:solidFill>
                  <a:srgbClr val="000000"/>
                </a:solidFill>
              </a:rPr>
              <a:t>TACTICAL </a:t>
            </a:r>
            <a:r>
              <a:rPr dirty="0" sz="3600" spc="-5">
                <a:solidFill>
                  <a:srgbClr val="000000"/>
                </a:solidFill>
              </a:rPr>
              <a:t>TRAUMA </a:t>
            </a:r>
            <a:r>
              <a:rPr dirty="0" sz="3600">
                <a:solidFill>
                  <a:srgbClr val="000000"/>
                </a:solidFill>
              </a:rPr>
              <a:t> ASSESSMENT</a:t>
            </a:r>
            <a:r>
              <a:rPr dirty="0" sz="3600" spc="-75">
                <a:solidFill>
                  <a:srgbClr val="000000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PROCESS</a:t>
            </a:r>
            <a:endParaRPr sz="36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108" y="2120900"/>
            <a:ext cx="11515035" cy="415345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98596" y="2201856"/>
            <a:ext cx="182181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7F7F7F"/>
                </a:solidFill>
                <a:latin typeface="Arial"/>
                <a:cs typeface="Arial"/>
              </a:rPr>
              <a:t>Assessment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5038159" y="5825583"/>
            <a:ext cx="21424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7F7F7F"/>
                </a:solidFill>
                <a:latin typeface="Arial"/>
                <a:cs typeface="Arial"/>
              </a:rPr>
              <a:t>Intervention(s)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18079" y="2772440"/>
          <a:ext cx="10497820" cy="2899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8694"/>
                <a:gridCol w="1208405"/>
                <a:gridCol w="1235710"/>
                <a:gridCol w="1226819"/>
                <a:gridCol w="1263650"/>
                <a:gridCol w="1209040"/>
                <a:gridCol w="1209040"/>
                <a:gridCol w="1318895"/>
                <a:gridCol w="842645"/>
              </a:tblGrid>
              <a:tr h="144960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5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marL="33337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5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5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algn="ctr" marL="88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5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5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H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5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algn="r" marR="31623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5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algn="r" marR="32575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5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W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6604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5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66040"/>
                </a:tc>
              </a:tr>
              <a:tr h="144960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605"/>
                        </a:spcBef>
                      </a:pPr>
                      <a:r>
                        <a:rPr dirty="0" sz="5200">
                          <a:solidFill>
                            <a:srgbClr val="D6323A"/>
                          </a:solidFill>
                          <a:latin typeface="Arial Black"/>
                          <a:cs typeface="Arial Black"/>
                        </a:rPr>
                        <a:t>M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584835"/>
                </a:tc>
                <a:tc>
                  <a:txBody>
                    <a:bodyPr/>
                    <a:lstStyle/>
                    <a:p>
                      <a:pPr marL="333375">
                        <a:lnSpc>
                          <a:spcPct val="100000"/>
                        </a:lnSpc>
                        <a:spcBef>
                          <a:spcPts val="4605"/>
                        </a:spcBef>
                      </a:pPr>
                      <a:r>
                        <a:rPr dirty="0" sz="5200">
                          <a:solidFill>
                            <a:srgbClr val="8CB7CE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5848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05"/>
                        </a:spcBef>
                      </a:pPr>
                      <a:r>
                        <a:rPr dirty="0" sz="5200">
                          <a:solidFill>
                            <a:srgbClr val="798767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584835"/>
                </a:tc>
                <a:tc>
                  <a:txBody>
                    <a:bodyPr/>
                    <a:lstStyle/>
                    <a:p>
                      <a:pPr algn="ctr" marL="8890">
                        <a:lnSpc>
                          <a:spcPct val="100000"/>
                        </a:lnSpc>
                        <a:spcBef>
                          <a:spcPts val="4605"/>
                        </a:spcBef>
                      </a:pPr>
                      <a:r>
                        <a:rPr dirty="0" sz="5200">
                          <a:solidFill>
                            <a:srgbClr val="F26538"/>
                          </a:solidFill>
                          <a:latin typeface="Arial Black"/>
                          <a:cs typeface="Arial Black"/>
                        </a:rPr>
                        <a:t>C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584835"/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4605"/>
                        </a:spcBef>
                      </a:pPr>
                      <a:r>
                        <a:rPr dirty="0" sz="5200">
                          <a:solidFill>
                            <a:srgbClr val="774765"/>
                          </a:solidFill>
                          <a:latin typeface="Arial Black"/>
                          <a:cs typeface="Arial Black"/>
                        </a:rPr>
                        <a:t>H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584835"/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4605"/>
                        </a:spcBef>
                      </a:pPr>
                      <a:r>
                        <a:rPr dirty="0" sz="5200">
                          <a:solidFill>
                            <a:srgbClr val="7F7F7F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584835"/>
                </a:tc>
                <a:tc>
                  <a:txBody>
                    <a:bodyPr/>
                    <a:lstStyle/>
                    <a:p>
                      <a:pPr algn="r" marR="316230">
                        <a:lnSpc>
                          <a:spcPct val="100000"/>
                        </a:lnSpc>
                        <a:spcBef>
                          <a:spcPts val="4605"/>
                        </a:spcBef>
                      </a:pPr>
                      <a:r>
                        <a:rPr dirty="0" sz="5200">
                          <a:solidFill>
                            <a:srgbClr val="7F7F7F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584835"/>
                </a:tc>
                <a:tc>
                  <a:txBody>
                    <a:bodyPr/>
                    <a:lstStyle/>
                    <a:p>
                      <a:pPr algn="r" marR="325755">
                        <a:lnSpc>
                          <a:spcPct val="100000"/>
                        </a:lnSpc>
                        <a:spcBef>
                          <a:spcPts val="4605"/>
                        </a:spcBef>
                      </a:pPr>
                      <a:r>
                        <a:rPr dirty="0" sz="5200">
                          <a:solidFill>
                            <a:srgbClr val="7F7F7F"/>
                          </a:solidFill>
                          <a:latin typeface="Arial Black"/>
                          <a:cs typeface="Arial Black"/>
                        </a:rPr>
                        <a:t>W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58483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4605"/>
                        </a:spcBef>
                      </a:pPr>
                      <a:r>
                        <a:rPr dirty="0" sz="5200">
                          <a:solidFill>
                            <a:srgbClr val="7F7F7F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endParaRPr sz="5200">
                        <a:latin typeface="Arial Black"/>
                        <a:cs typeface="Arial Black"/>
                      </a:endParaRPr>
                    </a:p>
                  </a:txBody>
                  <a:tcPr marL="0" marR="0" marB="0" marT="58483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82315" y="830009"/>
            <a:ext cx="8636000" cy="1056005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2040255" marR="5080" indent="-2028189">
              <a:lnSpc>
                <a:spcPts val="3790"/>
              </a:lnSpc>
              <a:spcBef>
                <a:spcPts val="665"/>
              </a:spcBef>
            </a:pPr>
            <a:r>
              <a:rPr dirty="0" sz="3600" spc="-5">
                <a:solidFill>
                  <a:srgbClr val="000000"/>
                </a:solidFill>
              </a:rPr>
              <a:t>BEGIN WITH </a:t>
            </a:r>
            <a:r>
              <a:rPr dirty="0" sz="3600" spc="-5">
                <a:solidFill>
                  <a:srgbClr val="921928"/>
                </a:solidFill>
              </a:rPr>
              <a:t>HEMORRHAGE CONTROL </a:t>
            </a:r>
            <a:r>
              <a:rPr dirty="0" sz="3600" spc="-990">
                <a:solidFill>
                  <a:srgbClr val="921928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AND </a:t>
            </a:r>
            <a:r>
              <a:rPr dirty="0" sz="3600" spc="-5">
                <a:solidFill>
                  <a:srgbClr val="921928"/>
                </a:solidFill>
              </a:rPr>
              <a:t>BLOOD SWEEP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6305871" y="2014189"/>
            <a:ext cx="5058410" cy="833119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dirty="0" sz="1800" spc="-5">
                <a:latin typeface="Arial MT"/>
                <a:cs typeface="Arial MT"/>
              </a:rPr>
              <a:t>After treating </a:t>
            </a:r>
            <a:r>
              <a:rPr dirty="0" sz="1800">
                <a:latin typeface="Arial MT"/>
                <a:cs typeface="Arial MT"/>
              </a:rPr>
              <a:t>obvious massive hemorrhage, do a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rapid </a:t>
            </a:r>
            <a:r>
              <a:rPr dirty="0" sz="1800" spc="-5">
                <a:latin typeface="Arial MT"/>
                <a:cs typeface="Arial MT"/>
              </a:rPr>
              <a:t>head-to-toe </a:t>
            </a:r>
            <a:r>
              <a:rPr dirty="0" sz="1800">
                <a:latin typeface="Arial MT"/>
                <a:cs typeface="Arial MT"/>
              </a:rPr>
              <a:t>check </a:t>
            </a:r>
            <a:r>
              <a:rPr dirty="0" sz="1800" spc="-5">
                <a:latin typeface="Arial MT"/>
                <a:cs typeface="Arial MT"/>
              </a:rPr>
              <a:t>for </a:t>
            </a:r>
            <a:r>
              <a:rPr dirty="0" sz="1800">
                <a:latin typeface="Arial MT"/>
                <a:cs typeface="Arial MT"/>
              </a:rPr>
              <a:t>any unrecognized </a:t>
            </a:r>
            <a:r>
              <a:rPr dirty="0" sz="1800" spc="-5">
                <a:latin typeface="Arial MT"/>
                <a:cs typeface="Arial MT"/>
              </a:rPr>
              <a:t>life- </a:t>
            </a:r>
            <a:r>
              <a:rPr dirty="0" sz="1800" spc="-49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threatening </a:t>
            </a:r>
            <a:r>
              <a:rPr dirty="0" sz="1800">
                <a:latin typeface="Arial MT"/>
                <a:cs typeface="Arial MT"/>
              </a:rPr>
              <a:t>bleeding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34973" y="5176635"/>
            <a:ext cx="4620895" cy="1079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3500"/>
              </a:lnSpc>
              <a:spcBef>
                <a:spcPts val="100"/>
              </a:spcBef>
            </a:pPr>
            <a:r>
              <a:rPr dirty="0" sz="1800">
                <a:latin typeface="Arial MT"/>
                <a:cs typeface="Arial MT"/>
              </a:rPr>
              <a:t>Check </a:t>
            </a:r>
            <a:r>
              <a:rPr dirty="0" sz="1800" spc="-5">
                <a:latin typeface="Arial MT"/>
                <a:cs typeface="Arial MT"/>
              </a:rPr>
              <a:t>the </a:t>
            </a:r>
            <a:r>
              <a:rPr dirty="0" sz="1800" spc="-5" b="1">
                <a:latin typeface="Arial"/>
                <a:cs typeface="Arial"/>
              </a:rPr>
              <a:t>neck</a:t>
            </a:r>
            <a:r>
              <a:rPr dirty="0" sz="1800" spc="-5">
                <a:latin typeface="Arial MT"/>
                <a:cs typeface="Arial MT"/>
              </a:rPr>
              <a:t>, </a:t>
            </a:r>
            <a:r>
              <a:rPr dirty="0" sz="1800" spc="-15" b="1">
                <a:latin typeface="Arial"/>
                <a:cs typeface="Arial"/>
              </a:rPr>
              <a:t>axillary, </a:t>
            </a:r>
            <a:r>
              <a:rPr dirty="0" sz="1800" spc="-5">
                <a:latin typeface="Arial MT"/>
                <a:cs typeface="Arial MT"/>
              </a:rPr>
              <a:t>and </a:t>
            </a:r>
            <a:r>
              <a:rPr dirty="0" sz="1800" spc="-5" b="1">
                <a:latin typeface="Arial"/>
                <a:cs typeface="Arial"/>
              </a:rPr>
              <a:t>inguinal </a:t>
            </a:r>
            <a:r>
              <a:rPr dirty="0" sz="1800">
                <a:latin typeface="Arial MT"/>
                <a:cs typeface="Arial MT"/>
              </a:rPr>
              <a:t>areas </a:t>
            </a:r>
            <a:r>
              <a:rPr dirty="0" sz="1800" spc="-49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Check</a:t>
            </a:r>
            <a:r>
              <a:rPr dirty="0" sz="1800" spc="-5">
                <a:latin typeface="Arial MT"/>
                <a:cs typeface="Arial MT"/>
              </a:rPr>
              <a:t> the </a:t>
            </a:r>
            <a:r>
              <a:rPr dirty="0" sz="1800" spc="-5" b="1">
                <a:latin typeface="Arial"/>
                <a:cs typeface="Arial"/>
              </a:rPr>
              <a:t>arms</a:t>
            </a:r>
            <a:r>
              <a:rPr dirty="0" sz="1800" spc="-5">
                <a:latin typeface="Arial MT"/>
                <a:cs typeface="Arial MT"/>
              </a:rPr>
              <a:t>, </a:t>
            </a:r>
            <a:r>
              <a:rPr dirty="0" sz="1800" spc="-5" b="1">
                <a:latin typeface="Arial"/>
                <a:cs typeface="Arial"/>
              </a:rPr>
              <a:t>legs</a:t>
            </a:r>
            <a:r>
              <a:rPr dirty="0" sz="1800" spc="-5">
                <a:latin typeface="Arial MT"/>
                <a:cs typeface="Arial MT"/>
              </a:rPr>
              <a:t>,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 b="1">
                <a:latin typeface="Arial"/>
                <a:cs typeface="Arial"/>
              </a:rPr>
              <a:t>abdomen</a:t>
            </a:r>
            <a:r>
              <a:rPr dirty="0" sz="1800" spc="-5">
                <a:latin typeface="Arial MT"/>
                <a:cs typeface="Arial MT"/>
              </a:rPr>
              <a:t>,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 b="1">
                <a:latin typeface="Arial"/>
                <a:cs typeface="Arial"/>
              </a:rPr>
              <a:t>chest,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dirty="0" sz="1800" spc="-5">
                <a:latin typeface="Arial MT"/>
                <a:cs typeface="Arial MT"/>
              </a:rPr>
              <a:t>and</a:t>
            </a:r>
            <a:r>
              <a:rPr dirty="0" sz="1800" spc="-45">
                <a:latin typeface="Arial MT"/>
                <a:cs typeface="Arial MT"/>
              </a:rPr>
              <a:t> </a:t>
            </a:r>
            <a:r>
              <a:rPr dirty="0" sz="1800" spc="-5" b="1">
                <a:latin typeface="Arial"/>
                <a:cs typeface="Arial"/>
              </a:rPr>
              <a:t>back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01365" y="5314121"/>
            <a:ext cx="114300" cy="265430"/>
          </a:xfrm>
          <a:custGeom>
            <a:avLst/>
            <a:gdLst/>
            <a:ahLst/>
            <a:cxnLst/>
            <a:rect l="l" t="t" r="r" b="b"/>
            <a:pathLst>
              <a:path w="114300" h="265429">
                <a:moveTo>
                  <a:pt x="0" y="265044"/>
                </a:moveTo>
                <a:lnTo>
                  <a:pt x="0" y="0"/>
                </a:lnTo>
                <a:lnTo>
                  <a:pt x="114300" y="0"/>
                </a:lnTo>
                <a:lnTo>
                  <a:pt x="114300" y="265044"/>
                </a:lnTo>
                <a:lnTo>
                  <a:pt x="0" y="26504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01364" y="5778370"/>
            <a:ext cx="114300" cy="463550"/>
          </a:xfrm>
          <a:custGeom>
            <a:avLst/>
            <a:gdLst/>
            <a:ahLst/>
            <a:cxnLst/>
            <a:rect l="l" t="t" r="r" b="b"/>
            <a:pathLst>
              <a:path w="114300" h="463550">
                <a:moveTo>
                  <a:pt x="0" y="463403"/>
                </a:moveTo>
                <a:lnTo>
                  <a:pt x="0" y="0"/>
                </a:lnTo>
                <a:lnTo>
                  <a:pt x="114300" y="0"/>
                </a:lnTo>
                <a:lnTo>
                  <a:pt x="114300" y="463403"/>
                </a:lnTo>
                <a:lnTo>
                  <a:pt x="0" y="46340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554636" y="2196960"/>
            <a:ext cx="5135245" cy="2952750"/>
            <a:chOff x="554636" y="2196960"/>
            <a:chExt cx="5135245" cy="295275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4636" y="2206576"/>
              <a:ext cx="2340000" cy="227268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3412" y="2196960"/>
              <a:ext cx="2326375" cy="2340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619432" y="4102689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4" h="1047114">
                  <a:moveTo>
                    <a:pt x="523460" y="0"/>
                  </a:moveTo>
                  <a:lnTo>
                    <a:pt x="478849" y="1892"/>
                  </a:lnTo>
                  <a:lnTo>
                    <a:pt x="434499" y="7571"/>
                  </a:lnTo>
                  <a:lnTo>
                    <a:pt x="390671" y="17035"/>
                  </a:lnTo>
                  <a:lnTo>
                    <a:pt x="347628" y="30285"/>
                  </a:lnTo>
                  <a:lnTo>
                    <a:pt x="305630" y="47320"/>
                  </a:lnTo>
                  <a:lnTo>
                    <a:pt x="264938" y="68141"/>
                  </a:lnTo>
                  <a:lnTo>
                    <a:pt x="225815" y="92748"/>
                  </a:lnTo>
                  <a:lnTo>
                    <a:pt x="188521" y="121140"/>
                  </a:lnTo>
                  <a:lnTo>
                    <a:pt x="153318" y="153318"/>
                  </a:lnTo>
                  <a:lnTo>
                    <a:pt x="121140" y="188521"/>
                  </a:lnTo>
                  <a:lnTo>
                    <a:pt x="92748" y="225815"/>
                  </a:lnTo>
                  <a:lnTo>
                    <a:pt x="68141" y="264938"/>
                  </a:lnTo>
                  <a:lnTo>
                    <a:pt x="47320" y="305630"/>
                  </a:lnTo>
                  <a:lnTo>
                    <a:pt x="30285" y="347628"/>
                  </a:lnTo>
                  <a:lnTo>
                    <a:pt x="17035" y="390671"/>
                  </a:lnTo>
                  <a:lnTo>
                    <a:pt x="7571" y="434499"/>
                  </a:lnTo>
                  <a:lnTo>
                    <a:pt x="1892" y="478849"/>
                  </a:lnTo>
                  <a:lnTo>
                    <a:pt x="0" y="523460"/>
                  </a:lnTo>
                  <a:lnTo>
                    <a:pt x="1892" y="568072"/>
                  </a:lnTo>
                  <a:lnTo>
                    <a:pt x="7571" y="612422"/>
                  </a:lnTo>
                  <a:lnTo>
                    <a:pt x="17035" y="656250"/>
                  </a:lnTo>
                  <a:lnTo>
                    <a:pt x="30285" y="699293"/>
                  </a:lnTo>
                  <a:lnTo>
                    <a:pt x="47320" y="741291"/>
                  </a:lnTo>
                  <a:lnTo>
                    <a:pt x="68141" y="781983"/>
                  </a:lnTo>
                  <a:lnTo>
                    <a:pt x="92748" y="821106"/>
                  </a:lnTo>
                  <a:lnTo>
                    <a:pt x="121140" y="858400"/>
                  </a:lnTo>
                  <a:lnTo>
                    <a:pt x="153318" y="893603"/>
                  </a:lnTo>
                  <a:lnTo>
                    <a:pt x="188521" y="925781"/>
                  </a:lnTo>
                  <a:lnTo>
                    <a:pt x="225815" y="954173"/>
                  </a:lnTo>
                  <a:lnTo>
                    <a:pt x="264938" y="978780"/>
                  </a:lnTo>
                  <a:lnTo>
                    <a:pt x="305630" y="999601"/>
                  </a:lnTo>
                  <a:lnTo>
                    <a:pt x="347628" y="1016636"/>
                  </a:lnTo>
                  <a:lnTo>
                    <a:pt x="390671" y="1029886"/>
                  </a:lnTo>
                  <a:lnTo>
                    <a:pt x="434499" y="1039350"/>
                  </a:lnTo>
                  <a:lnTo>
                    <a:pt x="478849" y="1045029"/>
                  </a:lnTo>
                  <a:lnTo>
                    <a:pt x="523460" y="1046921"/>
                  </a:lnTo>
                  <a:lnTo>
                    <a:pt x="568072" y="1045029"/>
                  </a:lnTo>
                  <a:lnTo>
                    <a:pt x="612422" y="1039350"/>
                  </a:lnTo>
                  <a:lnTo>
                    <a:pt x="656250" y="1029886"/>
                  </a:lnTo>
                  <a:lnTo>
                    <a:pt x="699293" y="1016636"/>
                  </a:lnTo>
                  <a:lnTo>
                    <a:pt x="741291" y="999601"/>
                  </a:lnTo>
                  <a:lnTo>
                    <a:pt x="781983" y="978780"/>
                  </a:lnTo>
                  <a:lnTo>
                    <a:pt x="821106" y="954173"/>
                  </a:lnTo>
                  <a:lnTo>
                    <a:pt x="858400" y="925781"/>
                  </a:lnTo>
                  <a:lnTo>
                    <a:pt x="893603" y="893603"/>
                  </a:lnTo>
                  <a:lnTo>
                    <a:pt x="925781" y="858400"/>
                  </a:lnTo>
                  <a:lnTo>
                    <a:pt x="954173" y="821106"/>
                  </a:lnTo>
                  <a:lnTo>
                    <a:pt x="978780" y="781983"/>
                  </a:lnTo>
                  <a:lnTo>
                    <a:pt x="999601" y="741291"/>
                  </a:lnTo>
                  <a:lnTo>
                    <a:pt x="1016636" y="699293"/>
                  </a:lnTo>
                  <a:lnTo>
                    <a:pt x="1029886" y="656250"/>
                  </a:lnTo>
                  <a:lnTo>
                    <a:pt x="1039350" y="612422"/>
                  </a:lnTo>
                  <a:lnTo>
                    <a:pt x="1045029" y="568072"/>
                  </a:lnTo>
                  <a:lnTo>
                    <a:pt x="1046921" y="523460"/>
                  </a:lnTo>
                  <a:lnTo>
                    <a:pt x="1045029" y="478849"/>
                  </a:lnTo>
                  <a:lnTo>
                    <a:pt x="1039350" y="434499"/>
                  </a:lnTo>
                  <a:lnTo>
                    <a:pt x="1029886" y="390671"/>
                  </a:lnTo>
                  <a:lnTo>
                    <a:pt x="1016636" y="347628"/>
                  </a:lnTo>
                  <a:lnTo>
                    <a:pt x="999601" y="305630"/>
                  </a:lnTo>
                  <a:lnTo>
                    <a:pt x="978780" y="264938"/>
                  </a:lnTo>
                  <a:lnTo>
                    <a:pt x="954173" y="225815"/>
                  </a:lnTo>
                  <a:lnTo>
                    <a:pt x="925781" y="188521"/>
                  </a:lnTo>
                  <a:lnTo>
                    <a:pt x="893603" y="153318"/>
                  </a:lnTo>
                  <a:lnTo>
                    <a:pt x="858400" y="121140"/>
                  </a:lnTo>
                  <a:lnTo>
                    <a:pt x="821106" y="92748"/>
                  </a:lnTo>
                  <a:lnTo>
                    <a:pt x="781983" y="68141"/>
                  </a:lnTo>
                  <a:lnTo>
                    <a:pt x="741291" y="47320"/>
                  </a:lnTo>
                  <a:lnTo>
                    <a:pt x="699293" y="30285"/>
                  </a:lnTo>
                  <a:lnTo>
                    <a:pt x="656250" y="17035"/>
                  </a:lnTo>
                  <a:lnTo>
                    <a:pt x="612422" y="7571"/>
                  </a:lnTo>
                  <a:lnTo>
                    <a:pt x="568072" y="1892"/>
                  </a:lnTo>
                  <a:lnTo>
                    <a:pt x="52346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07083" y="4212159"/>
            <a:ext cx="5223510" cy="1965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47650">
              <a:lnSpc>
                <a:spcPct val="100000"/>
              </a:lnSpc>
              <a:spcBef>
                <a:spcPts val="100"/>
              </a:spcBef>
            </a:pPr>
            <a:r>
              <a:rPr dirty="0" sz="520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endParaRPr sz="5200">
              <a:latin typeface="Arial Black"/>
              <a:cs typeface="Arial Black"/>
            </a:endParaRPr>
          </a:p>
          <a:p>
            <a:pPr marL="12700" marR="5080">
              <a:lnSpc>
                <a:spcPts val="2100"/>
              </a:lnSpc>
              <a:spcBef>
                <a:spcPts val="2790"/>
              </a:spcBef>
            </a:pPr>
            <a:r>
              <a:rPr dirty="0" sz="1800" spc="-15">
                <a:latin typeface="Arial MT"/>
                <a:cs typeface="Arial MT"/>
              </a:rPr>
              <a:t>Treat </a:t>
            </a:r>
            <a:r>
              <a:rPr dirty="0" sz="1800">
                <a:latin typeface="Arial MT"/>
                <a:cs typeface="Arial MT"/>
              </a:rPr>
              <a:t>any obvious massive hemorrhage </a:t>
            </a:r>
            <a:r>
              <a:rPr dirty="0" sz="1800" spc="-5">
                <a:latin typeface="Arial MT"/>
                <a:cs typeface="Arial MT"/>
              </a:rPr>
              <a:t>with </a:t>
            </a:r>
            <a:r>
              <a:rPr dirty="0" sz="1800">
                <a:latin typeface="Arial MT"/>
                <a:cs typeface="Arial MT"/>
              </a:rPr>
              <a:t>limb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tourniquets,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wound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packing,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pressure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bandages,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or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junctional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tourniquets, </a:t>
            </a:r>
            <a:r>
              <a:rPr dirty="0" sz="1800">
                <a:latin typeface="Arial MT"/>
                <a:cs typeface="Arial MT"/>
              </a:rPr>
              <a:t>as </a:t>
            </a:r>
            <a:r>
              <a:rPr dirty="0" sz="1800" spc="-5">
                <a:latin typeface="Arial MT"/>
                <a:cs typeface="Arial MT"/>
              </a:rPr>
              <a:t>appropriate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78307" y="3031580"/>
            <a:ext cx="2657882" cy="217045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88408" y="2985751"/>
            <a:ext cx="2767486" cy="2191702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991560" y="1945250"/>
            <a:ext cx="3232150" cy="2868295"/>
            <a:chOff x="5991560" y="1945250"/>
            <a:chExt cx="3232150" cy="28682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1560" y="1945250"/>
              <a:ext cx="3231882" cy="26242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27823" y="3766388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>
                  <a:moveTo>
                    <a:pt x="523461" y="0"/>
                  </a:moveTo>
                  <a:lnTo>
                    <a:pt x="478849" y="1892"/>
                  </a:lnTo>
                  <a:lnTo>
                    <a:pt x="434499" y="7571"/>
                  </a:lnTo>
                  <a:lnTo>
                    <a:pt x="390672" y="17035"/>
                  </a:lnTo>
                  <a:lnTo>
                    <a:pt x="347628" y="30285"/>
                  </a:lnTo>
                  <a:lnTo>
                    <a:pt x="305630" y="47320"/>
                  </a:lnTo>
                  <a:lnTo>
                    <a:pt x="264938" y="68141"/>
                  </a:lnTo>
                  <a:lnTo>
                    <a:pt x="225815" y="92748"/>
                  </a:lnTo>
                  <a:lnTo>
                    <a:pt x="188521" y="121140"/>
                  </a:lnTo>
                  <a:lnTo>
                    <a:pt x="153318" y="153318"/>
                  </a:lnTo>
                  <a:lnTo>
                    <a:pt x="121140" y="188521"/>
                  </a:lnTo>
                  <a:lnTo>
                    <a:pt x="92748" y="225815"/>
                  </a:lnTo>
                  <a:lnTo>
                    <a:pt x="68141" y="264938"/>
                  </a:lnTo>
                  <a:lnTo>
                    <a:pt x="47320" y="305630"/>
                  </a:lnTo>
                  <a:lnTo>
                    <a:pt x="30285" y="347628"/>
                  </a:lnTo>
                  <a:lnTo>
                    <a:pt x="17035" y="390671"/>
                  </a:lnTo>
                  <a:lnTo>
                    <a:pt x="7571" y="434499"/>
                  </a:lnTo>
                  <a:lnTo>
                    <a:pt x="1892" y="478849"/>
                  </a:lnTo>
                  <a:lnTo>
                    <a:pt x="0" y="523460"/>
                  </a:lnTo>
                  <a:lnTo>
                    <a:pt x="1892" y="568072"/>
                  </a:lnTo>
                  <a:lnTo>
                    <a:pt x="7571" y="612422"/>
                  </a:lnTo>
                  <a:lnTo>
                    <a:pt x="17035" y="656250"/>
                  </a:lnTo>
                  <a:lnTo>
                    <a:pt x="30285" y="699293"/>
                  </a:lnTo>
                  <a:lnTo>
                    <a:pt x="47320" y="741291"/>
                  </a:lnTo>
                  <a:lnTo>
                    <a:pt x="68141" y="781983"/>
                  </a:lnTo>
                  <a:lnTo>
                    <a:pt x="92748" y="821106"/>
                  </a:lnTo>
                  <a:lnTo>
                    <a:pt x="121140" y="858400"/>
                  </a:lnTo>
                  <a:lnTo>
                    <a:pt x="153318" y="893603"/>
                  </a:lnTo>
                  <a:lnTo>
                    <a:pt x="188521" y="925781"/>
                  </a:lnTo>
                  <a:lnTo>
                    <a:pt x="225815" y="954173"/>
                  </a:lnTo>
                  <a:lnTo>
                    <a:pt x="264938" y="978780"/>
                  </a:lnTo>
                  <a:lnTo>
                    <a:pt x="305630" y="999601"/>
                  </a:lnTo>
                  <a:lnTo>
                    <a:pt x="347628" y="1016636"/>
                  </a:lnTo>
                  <a:lnTo>
                    <a:pt x="390672" y="1029886"/>
                  </a:lnTo>
                  <a:lnTo>
                    <a:pt x="434499" y="1039350"/>
                  </a:lnTo>
                  <a:lnTo>
                    <a:pt x="478849" y="1045029"/>
                  </a:lnTo>
                  <a:lnTo>
                    <a:pt x="523461" y="1046921"/>
                  </a:lnTo>
                  <a:lnTo>
                    <a:pt x="568073" y="1045029"/>
                  </a:lnTo>
                  <a:lnTo>
                    <a:pt x="612423" y="1039350"/>
                  </a:lnTo>
                  <a:lnTo>
                    <a:pt x="656251" y="1029886"/>
                  </a:lnTo>
                  <a:lnTo>
                    <a:pt x="699294" y="1016636"/>
                  </a:lnTo>
                  <a:lnTo>
                    <a:pt x="741292" y="999601"/>
                  </a:lnTo>
                  <a:lnTo>
                    <a:pt x="781984" y="978780"/>
                  </a:lnTo>
                  <a:lnTo>
                    <a:pt x="821107" y="954173"/>
                  </a:lnTo>
                  <a:lnTo>
                    <a:pt x="858401" y="925781"/>
                  </a:lnTo>
                  <a:lnTo>
                    <a:pt x="893605" y="893603"/>
                  </a:lnTo>
                  <a:lnTo>
                    <a:pt x="925782" y="858400"/>
                  </a:lnTo>
                  <a:lnTo>
                    <a:pt x="954175" y="821106"/>
                  </a:lnTo>
                  <a:lnTo>
                    <a:pt x="978781" y="781983"/>
                  </a:lnTo>
                  <a:lnTo>
                    <a:pt x="999602" y="741291"/>
                  </a:lnTo>
                  <a:lnTo>
                    <a:pt x="1016638" y="699293"/>
                  </a:lnTo>
                  <a:lnTo>
                    <a:pt x="1029887" y="656250"/>
                  </a:lnTo>
                  <a:lnTo>
                    <a:pt x="1039351" y="612422"/>
                  </a:lnTo>
                  <a:lnTo>
                    <a:pt x="1045030" y="568072"/>
                  </a:lnTo>
                  <a:lnTo>
                    <a:pt x="1046923" y="523460"/>
                  </a:lnTo>
                  <a:lnTo>
                    <a:pt x="1045030" y="478849"/>
                  </a:lnTo>
                  <a:lnTo>
                    <a:pt x="1039351" y="434499"/>
                  </a:lnTo>
                  <a:lnTo>
                    <a:pt x="1029887" y="390671"/>
                  </a:lnTo>
                  <a:lnTo>
                    <a:pt x="1016638" y="347628"/>
                  </a:lnTo>
                  <a:lnTo>
                    <a:pt x="999602" y="305630"/>
                  </a:lnTo>
                  <a:lnTo>
                    <a:pt x="978781" y="264938"/>
                  </a:lnTo>
                  <a:lnTo>
                    <a:pt x="954175" y="225815"/>
                  </a:lnTo>
                  <a:lnTo>
                    <a:pt x="925782" y="188521"/>
                  </a:lnTo>
                  <a:lnTo>
                    <a:pt x="893605" y="153318"/>
                  </a:lnTo>
                  <a:lnTo>
                    <a:pt x="858401" y="121140"/>
                  </a:lnTo>
                  <a:lnTo>
                    <a:pt x="821107" y="92748"/>
                  </a:lnTo>
                  <a:lnTo>
                    <a:pt x="781984" y="68141"/>
                  </a:lnTo>
                  <a:lnTo>
                    <a:pt x="741292" y="47320"/>
                  </a:lnTo>
                  <a:lnTo>
                    <a:pt x="699294" y="30285"/>
                  </a:lnTo>
                  <a:lnTo>
                    <a:pt x="656251" y="17035"/>
                  </a:lnTo>
                  <a:lnTo>
                    <a:pt x="612423" y="7571"/>
                  </a:lnTo>
                  <a:lnTo>
                    <a:pt x="568073" y="1892"/>
                  </a:lnTo>
                  <a:lnTo>
                    <a:pt x="523461" y="0"/>
                  </a:lnTo>
                  <a:close/>
                </a:path>
              </a:pathLst>
            </a:custGeom>
            <a:solidFill>
              <a:srgbClr val="F2643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31889" y="723722"/>
            <a:ext cx="6528434" cy="1056005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700" marR="5080" indent="927100">
              <a:lnSpc>
                <a:spcPts val="3790"/>
              </a:lnSpc>
              <a:spcBef>
                <a:spcPts val="665"/>
              </a:spcBef>
            </a:pPr>
            <a:r>
              <a:rPr dirty="0" sz="3600" spc="-5">
                <a:solidFill>
                  <a:srgbClr val="000000"/>
                </a:solidFill>
              </a:rPr>
              <a:t>CONTINUE </a:t>
            </a:r>
            <a:r>
              <a:rPr dirty="0" sz="3600" spc="-95">
                <a:solidFill>
                  <a:srgbClr val="000000"/>
                </a:solidFill>
              </a:rPr>
              <a:t>TTA </a:t>
            </a:r>
            <a:r>
              <a:rPr dirty="0" sz="3600" spc="-5">
                <a:solidFill>
                  <a:srgbClr val="000000"/>
                </a:solidFill>
              </a:rPr>
              <a:t>WITH </a:t>
            </a:r>
            <a:r>
              <a:rPr dirty="0" sz="3600">
                <a:solidFill>
                  <a:srgbClr val="000000"/>
                </a:solidFill>
              </a:rPr>
              <a:t> REST</a:t>
            </a:r>
            <a:r>
              <a:rPr dirty="0" sz="3600" spc="-25">
                <a:solidFill>
                  <a:srgbClr val="000000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OF</a:t>
            </a:r>
            <a:r>
              <a:rPr dirty="0" sz="3600" spc="-20">
                <a:solidFill>
                  <a:srgbClr val="000000"/>
                </a:solidFill>
              </a:rPr>
              <a:t> </a:t>
            </a:r>
            <a:r>
              <a:rPr dirty="0" sz="3600">
                <a:solidFill>
                  <a:srgbClr val="921928"/>
                </a:solidFill>
              </a:rPr>
              <a:t>MARCH</a:t>
            </a:r>
            <a:r>
              <a:rPr dirty="0" sz="3600" spc="-20">
                <a:solidFill>
                  <a:srgbClr val="921928"/>
                </a:solidFill>
              </a:rPr>
              <a:t> </a:t>
            </a:r>
            <a:r>
              <a:rPr dirty="0" sz="3600" spc="-5">
                <a:solidFill>
                  <a:srgbClr val="921928"/>
                </a:solidFill>
              </a:rPr>
              <a:t>SEQUENCE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6288768" y="3875858"/>
            <a:ext cx="2613660" cy="2394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80010">
              <a:lnSpc>
                <a:spcPct val="100000"/>
              </a:lnSpc>
              <a:spcBef>
                <a:spcPts val="100"/>
              </a:spcBef>
            </a:pPr>
            <a:r>
              <a:rPr dirty="0" sz="520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endParaRPr sz="5200">
              <a:latin typeface="Arial Black"/>
              <a:cs typeface="Arial Black"/>
            </a:endParaRPr>
          </a:p>
          <a:p>
            <a:pPr marL="12700" marR="5080">
              <a:lnSpc>
                <a:spcPts val="2100"/>
              </a:lnSpc>
              <a:spcBef>
                <a:spcPts val="1975"/>
              </a:spcBef>
            </a:pPr>
            <a:r>
              <a:rPr dirty="0" sz="1800" spc="-5">
                <a:latin typeface="Arial MT"/>
                <a:cs typeface="Arial MT"/>
              </a:rPr>
              <a:t>Establish intravenous </a:t>
            </a:r>
            <a:r>
              <a:rPr dirty="0" sz="1800">
                <a:latin typeface="Arial MT"/>
                <a:cs typeface="Arial MT"/>
              </a:rPr>
              <a:t>or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intraosseous </a:t>
            </a:r>
            <a:r>
              <a:rPr dirty="0" sz="1800">
                <a:latin typeface="Arial MT"/>
                <a:cs typeface="Arial MT"/>
              </a:rPr>
              <a:t>access,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administer</a:t>
            </a:r>
            <a:r>
              <a:rPr dirty="0" sz="1800" spc="-4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TXA,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5">
                <a:latin typeface="Arial MT"/>
                <a:cs typeface="Arial MT"/>
              </a:rPr>
              <a:t> treat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hemorrhagic shock </a:t>
            </a:r>
            <a:r>
              <a:rPr dirty="0" sz="1800" spc="-5">
                <a:latin typeface="Arial MT"/>
                <a:cs typeface="Arial MT"/>
              </a:rPr>
              <a:t>with </a:t>
            </a:r>
            <a:r>
              <a:rPr dirty="0" sz="1800">
                <a:latin typeface="Arial MT"/>
                <a:cs typeface="Arial MT"/>
              </a:rPr>
              <a:t> blood</a:t>
            </a:r>
            <a:r>
              <a:rPr dirty="0" sz="1800" spc="-5">
                <a:latin typeface="Arial MT"/>
                <a:cs typeface="Arial MT"/>
              </a:rPr>
              <a:t> products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9112" y="3766388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461" y="0"/>
                </a:moveTo>
                <a:lnTo>
                  <a:pt x="478849" y="1892"/>
                </a:lnTo>
                <a:lnTo>
                  <a:pt x="434499" y="7571"/>
                </a:lnTo>
                <a:lnTo>
                  <a:pt x="390672" y="17035"/>
                </a:lnTo>
                <a:lnTo>
                  <a:pt x="347628" y="30285"/>
                </a:lnTo>
                <a:lnTo>
                  <a:pt x="305630" y="47320"/>
                </a:lnTo>
                <a:lnTo>
                  <a:pt x="264939" y="68141"/>
                </a:lnTo>
                <a:lnTo>
                  <a:pt x="225815" y="92748"/>
                </a:lnTo>
                <a:lnTo>
                  <a:pt x="188521" y="121140"/>
                </a:lnTo>
                <a:lnTo>
                  <a:pt x="153318" y="153318"/>
                </a:lnTo>
                <a:lnTo>
                  <a:pt x="121140" y="188521"/>
                </a:lnTo>
                <a:lnTo>
                  <a:pt x="92748" y="225815"/>
                </a:lnTo>
                <a:lnTo>
                  <a:pt x="68141" y="264938"/>
                </a:lnTo>
                <a:lnTo>
                  <a:pt x="47320" y="305630"/>
                </a:lnTo>
                <a:lnTo>
                  <a:pt x="30285" y="347628"/>
                </a:lnTo>
                <a:lnTo>
                  <a:pt x="17035" y="390671"/>
                </a:lnTo>
                <a:lnTo>
                  <a:pt x="7571" y="434499"/>
                </a:lnTo>
                <a:lnTo>
                  <a:pt x="1892" y="478849"/>
                </a:lnTo>
                <a:lnTo>
                  <a:pt x="0" y="523460"/>
                </a:lnTo>
                <a:lnTo>
                  <a:pt x="1892" y="568072"/>
                </a:lnTo>
                <a:lnTo>
                  <a:pt x="7571" y="612422"/>
                </a:lnTo>
                <a:lnTo>
                  <a:pt x="17035" y="656250"/>
                </a:lnTo>
                <a:lnTo>
                  <a:pt x="30285" y="699293"/>
                </a:lnTo>
                <a:lnTo>
                  <a:pt x="47320" y="741291"/>
                </a:lnTo>
                <a:lnTo>
                  <a:pt x="68141" y="781983"/>
                </a:lnTo>
                <a:lnTo>
                  <a:pt x="92748" y="821106"/>
                </a:lnTo>
                <a:lnTo>
                  <a:pt x="121140" y="858400"/>
                </a:lnTo>
                <a:lnTo>
                  <a:pt x="153318" y="893603"/>
                </a:lnTo>
                <a:lnTo>
                  <a:pt x="188521" y="925781"/>
                </a:lnTo>
                <a:lnTo>
                  <a:pt x="225815" y="954173"/>
                </a:lnTo>
                <a:lnTo>
                  <a:pt x="264939" y="978780"/>
                </a:lnTo>
                <a:lnTo>
                  <a:pt x="305630" y="999601"/>
                </a:lnTo>
                <a:lnTo>
                  <a:pt x="347628" y="1016636"/>
                </a:lnTo>
                <a:lnTo>
                  <a:pt x="390672" y="1029886"/>
                </a:lnTo>
                <a:lnTo>
                  <a:pt x="434499" y="1039350"/>
                </a:lnTo>
                <a:lnTo>
                  <a:pt x="478849" y="1045029"/>
                </a:lnTo>
                <a:lnTo>
                  <a:pt x="523461" y="1046921"/>
                </a:lnTo>
                <a:lnTo>
                  <a:pt x="568072" y="1045029"/>
                </a:lnTo>
                <a:lnTo>
                  <a:pt x="612423" y="1039350"/>
                </a:lnTo>
                <a:lnTo>
                  <a:pt x="656250" y="1029886"/>
                </a:lnTo>
                <a:lnTo>
                  <a:pt x="699294" y="1016636"/>
                </a:lnTo>
                <a:lnTo>
                  <a:pt x="741292" y="999601"/>
                </a:lnTo>
                <a:lnTo>
                  <a:pt x="781983" y="978780"/>
                </a:lnTo>
                <a:lnTo>
                  <a:pt x="821106" y="954173"/>
                </a:lnTo>
                <a:lnTo>
                  <a:pt x="858400" y="925781"/>
                </a:lnTo>
                <a:lnTo>
                  <a:pt x="893604" y="893603"/>
                </a:lnTo>
                <a:lnTo>
                  <a:pt x="925782" y="858400"/>
                </a:lnTo>
                <a:lnTo>
                  <a:pt x="954174" y="821106"/>
                </a:lnTo>
                <a:lnTo>
                  <a:pt x="978780" y="781983"/>
                </a:lnTo>
                <a:lnTo>
                  <a:pt x="999601" y="741291"/>
                </a:lnTo>
                <a:lnTo>
                  <a:pt x="1016637" y="699293"/>
                </a:lnTo>
                <a:lnTo>
                  <a:pt x="1029886" y="656250"/>
                </a:lnTo>
                <a:lnTo>
                  <a:pt x="1039351" y="612422"/>
                </a:lnTo>
                <a:lnTo>
                  <a:pt x="1045029" y="568072"/>
                </a:lnTo>
                <a:lnTo>
                  <a:pt x="1046922" y="523460"/>
                </a:lnTo>
                <a:lnTo>
                  <a:pt x="1045029" y="478849"/>
                </a:lnTo>
                <a:lnTo>
                  <a:pt x="1039351" y="434499"/>
                </a:lnTo>
                <a:lnTo>
                  <a:pt x="1029886" y="390671"/>
                </a:lnTo>
                <a:lnTo>
                  <a:pt x="1016637" y="347628"/>
                </a:lnTo>
                <a:lnTo>
                  <a:pt x="999601" y="305630"/>
                </a:lnTo>
                <a:lnTo>
                  <a:pt x="978780" y="264938"/>
                </a:lnTo>
                <a:lnTo>
                  <a:pt x="954174" y="225815"/>
                </a:lnTo>
                <a:lnTo>
                  <a:pt x="925782" y="188521"/>
                </a:lnTo>
                <a:lnTo>
                  <a:pt x="893604" y="153318"/>
                </a:lnTo>
                <a:lnTo>
                  <a:pt x="858400" y="121140"/>
                </a:lnTo>
                <a:lnTo>
                  <a:pt x="821106" y="92748"/>
                </a:lnTo>
                <a:lnTo>
                  <a:pt x="781983" y="68141"/>
                </a:lnTo>
                <a:lnTo>
                  <a:pt x="741292" y="47320"/>
                </a:lnTo>
                <a:lnTo>
                  <a:pt x="699294" y="30285"/>
                </a:lnTo>
                <a:lnTo>
                  <a:pt x="656250" y="17035"/>
                </a:lnTo>
                <a:lnTo>
                  <a:pt x="612423" y="7571"/>
                </a:lnTo>
                <a:lnTo>
                  <a:pt x="568072" y="1892"/>
                </a:lnTo>
                <a:lnTo>
                  <a:pt x="523461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07083" y="3875858"/>
            <a:ext cx="2452370" cy="2661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78740">
              <a:lnSpc>
                <a:spcPct val="100000"/>
              </a:lnSpc>
              <a:spcBef>
                <a:spcPts val="100"/>
              </a:spcBef>
            </a:pPr>
            <a:r>
              <a:rPr dirty="0" sz="520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5200">
              <a:latin typeface="Arial Black"/>
              <a:cs typeface="Arial Black"/>
            </a:endParaRPr>
          </a:p>
          <a:p>
            <a:pPr marL="12700" marR="5080">
              <a:lnSpc>
                <a:spcPts val="2100"/>
              </a:lnSpc>
              <a:spcBef>
                <a:spcPts val="1975"/>
              </a:spcBef>
            </a:pPr>
            <a:r>
              <a:rPr dirty="0" sz="1800">
                <a:latin typeface="Arial MT"/>
                <a:cs typeface="Arial MT"/>
              </a:rPr>
              <a:t>Relieve any airway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obstructions </a:t>
            </a:r>
            <a:r>
              <a:rPr dirty="0" sz="1800">
                <a:latin typeface="Arial MT"/>
                <a:cs typeface="Arial MT"/>
              </a:rPr>
              <a:t>or pending </a:t>
            </a:r>
            <a:r>
              <a:rPr dirty="0" sz="1800" spc="-49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airway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obstructions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with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maneuvers, airway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adjuncts, </a:t>
            </a:r>
            <a:r>
              <a:rPr dirty="0" sz="1800">
                <a:latin typeface="Arial MT"/>
                <a:cs typeface="Arial MT"/>
              </a:rPr>
              <a:t>or </a:t>
            </a:r>
            <a:r>
              <a:rPr dirty="0" sz="1800" spc="-5">
                <a:latin typeface="Arial MT"/>
                <a:cs typeface="Arial MT"/>
              </a:rPr>
              <a:t>establish </a:t>
            </a:r>
            <a:r>
              <a:rPr dirty="0" sz="1800">
                <a:latin typeface="Arial MT"/>
                <a:cs typeface="Arial MT"/>
              </a:rPr>
              <a:t>a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new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airway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surgically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667" y="1838740"/>
            <a:ext cx="2303999" cy="230399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511305" y="1944757"/>
            <a:ext cx="2282190" cy="2776220"/>
            <a:chOff x="3511305" y="1944757"/>
            <a:chExt cx="2282190" cy="277622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1305" y="1944757"/>
              <a:ext cx="2281888" cy="230440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088467" y="3673623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4" h="1047114">
                  <a:moveTo>
                    <a:pt x="523460" y="0"/>
                  </a:moveTo>
                  <a:lnTo>
                    <a:pt x="478849" y="1892"/>
                  </a:lnTo>
                  <a:lnTo>
                    <a:pt x="434499" y="7571"/>
                  </a:lnTo>
                  <a:lnTo>
                    <a:pt x="390671" y="17035"/>
                  </a:lnTo>
                  <a:lnTo>
                    <a:pt x="347628" y="30285"/>
                  </a:lnTo>
                  <a:lnTo>
                    <a:pt x="305630" y="47320"/>
                  </a:lnTo>
                  <a:lnTo>
                    <a:pt x="264938" y="68141"/>
                  </a:lnTo>
                  <a:lnTo>
                    <a:pt x="225815" y="92748"/>
                  </a:lnTo>
                  <a:lnTo>
                    <a:pt x="188521" y="121140"/>
                  </a:lnTo>
                  <a:lnTo>
                    <a:pt x="153318" y="153318"/>
                  </a:lnTo>
                  <a:lnTo>
                    <a:pt x="121140" y="188521"/>
                  </a:lnTo>
                  <a:lnTo>
                    <a:pt x="92748" y="225815"/>
                  </a:lnTo>
                  <a:lnTo>
                    <a:pt x="68141" y="264938"/>
                  </a:lnTo>
                  <a:lnTo>
                    <a:pt x="47320" y="305630"/>
                  </a:lnTo>
                  <a:lnTo>
                    <a:pt x="30285" y="347628"/>
                  </a:lnTo>
                  <a:lnTo>
                    <a:pt x="17035" y="390671"/>
                  </a:lnTo>
                  <a:lnTo>
                    <a:pt x="7571" y="434499"/>
                  </a:lnTo>
                  <a:lnTo>
                    <a:pt x="1892" y="478849"/>
                  </a:lnTo>
                  <a:lnTo>
                    <a:pt x="0" y="523460"/>
                  </a:lnTo>
                  <a:lnTo>
                    <a:pt x="1892" y="568072"/>
                  </a:lnTo>
                  <a:lnTo>
                    <a:pt x="7571" y="612422"/>
                  </a:lnTo>
                  <a:lnTo>
                    <a:pt x="17035" y="656250"/>
                  </a:lnTo>
                  <a:lnTo>
                    <a:pt x="30285" y="699293"/>
                  </a:lnTo>
                  <a:lnTo>
                    <a:pt x="47320" y="741291"/>
                  </a:lnTo>
                  <a:lnTo>
                    <a:pt x="68141" y="781983"/>
                  </a:lnTo>
                  <a:lnTo>
                    <a:pt x="92748" y="821106"/>
                  </a:lnTo>
                  <a:lnTo>
                    <a:pt x="121140" y="858400"/>
                  </a:lnTo>
                  <a:lnTo>
                    <a:pt x="153318" y="893603"/>
                  </a:lnTo>
                  <a:lnTo>
                    <a:pt x="188521" y="925781"/>
                  </a:lnTo>
                  <a:lnTo>
                    <a:pt x="225815" y="954173"/>
                  </a:lnTo>
                  <a:lnTo>
                    <a:pt x="264938" y="978780"/>
                  </a:lnTo>
                  <a:lnTo>
                    <a:pt x="305630" y="999601"/>
                  </a:lnTo>
                  <a:lnTo>
                    <a:pt x="347628" y="1016636"/>
                  </a:lnTo>
                  <a:lnTo>
                    <a:pt x="390671" y="1029886"/>
                  </a:lnTo>
                  <a:lnTo>
                    <a:pt x="434499" y="1039350"/>
                  </a:lnTo>
                  <a:lnTo>
                    <a:pt x="478849" y="1045029"/>
                  </a:lnTo>
                  <a:lnTo>
                    <a:pt x="523460" y="1046921"/>
                  </a:lnTo>
                  <a:lnTo>
                    <a:pt x="568072" y="1045029"/>
                  </a:lnTo>
                  <a:lnTo>
                    <a:pt x="612422" y="1039350"/>
                  </a:lnTo>
                  <a:lnTo>
                    <a:pt x="656250" y="1029886"/>
                  </a:lnTo>
                  <a:lnTo>
                    <a:pt x="699293" y="1016636"/>
                  </a:lnTo>
                  <a:lnTo>
                    <a:pt x="741291" y="999601"/>
                  </a:lnTo>
                  <a:lnTo>
                    <a:pt x="781983" y="978780"/>
                  </a:lnTo>
                  <a:lnTo>
                    <a:pt x="821106" y="954173"/>
                  </a:lnTo>
                  <a:lnTo>
                    <a:pt x="858400" y="925781"/>
                  </a:lnTo>
                  <a:lnTo>
                    <a:pt x="893603" y="893603"/>
                  </a:lnTo>
                  <a:lnTo>
                    <a:pt x="925781" y="858400"/>
                  </a:lnTo>
                  <a:lnTo>
                    <a:pt x="954173" y="821106"/>
                  </a:lnTo>
                  <a:lnTo>
                    <a:pt x="978780" y="781983"/>
                  </a:lnTo>
                  <a:lnTo>
                    <a:pt x="999601" y="741291"/>
                  </a:lnTo>
                  <a:lnTo>
                    <a:pt x="1016636" y="699293"/>
                  </a:lnTo>
                  <a:lnTo>
                    <a:pt x="1029886" y="656250"/>
                  </a:lnTo>
                  <a:lnTo>
                    <a:pt x="1039350" y="612422"/>
                  </a:lnTo>
                  <a:lnTo>
                    <a:pt x="1045029" y="568072"/>
                  </a:lnTo>
                  <a:lnTo>
                    <a:pt x="1046921" y="523460"/>
                  </a:lnTo>
                  <a:lnTo>
                    <a:pt x="1045029" y="478849"/>
                  </a:lnTo>
                  <a:lnTo>
                    <a:pt x="1039350" y="434499"/>
                  </a:lnTo>
                  <a:lnTo>
                    <a:pt x="1029886" y="390671"/>
                  </a:lnTo>
                  <a:lnTo>
                    <a:pt x="1016636" y="347628"/>
                  </a:lnTo>
                  <a:lnTo>
                    <a:pt x="999601" y="305630"/>
                  </a:lnTo>
                  <a:lnTo>
                    <a:pt x="978780" y="264938"/>
                  </a:lnTo>
                  <a:lnTo>
                    <a:pt x="954173" y="225815"/>
                  </a:lnTo>
                  <a:lnTo>
                    <a:pt x="925781" y="188521"/>
                  </a:lnTo>
                  <a:lnTo>
                    <a:pt x="893603" y="153318"/>
                  </a:lnTo>
                  <a:lnTo>
                    <a:pt x="858400" y="121140"/>
                  </a:lnTo>
                  <a:lnTo>
                    <a:pt x="821106" y="92748"/>
                  </a:lnTo>
                  <a:lnTo>
                    <a:pt x="781983" y="68141"/>
                  </a:lnTo>
                  <a:lnTo>
                    <a:pt x="741291" y="47320"/>
                  </a:lnTo>
                  <a:lnTo>
                    <a:pt x="699293" y="30285"/>
                  </a:lnTo>
                  <a:lnTo>
                    <a:pt x="656250" y="17035"/>
                  </a:lnTo>
                  <a:lnTo>
                    <a:pt x="612422" y="7571"/>
                  </a:lnTo>
                  <a:lnTo>
                    <a:pt x="568072" y="1892"/>
                  </a:lnTo>
                  <a:lnTo>
                    <a:pt x="523460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3196695" y="3783093"/>
            <a:ext cx="2795905" cy="2487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4290">
              <a:lnSpc>
                <a:spcPct val="100000"/>
              </a:lnSpc>
              <a:spcBef>
                <a:spcPts val="100"/>
              </a:spcBef>
            </a:pPr>
            <a:r>
              <a:rPr dirty="0" sz="520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endParaRPr sz="5200">
              <a:latin typeface="Arial Black"/>
              <a:cs typeface="Arial Black"/>
            </a:endParaRPr>
          </a:p>
          <a:p>
            <a:pPr marL="12700" marR="5080">
              <a:lnSpc>
                <a:spcPts val="2100"/>
              </a:lnSpc>
              <a:spcBef>
                <a:spcPts val="2705"/>
              </a:spcBef>
            </a:pPr>
            <a:r>
              <a:rPr dirty="0" sz="1800" spc="-15">
                <a:latin typeface="Arial MT"/>
                <a:cs typeface="Arial MT"/>
              </a:rPr>
              <a:t>Treat </a:t>
            </a:r>
            <a:r>
              <a:rPr dirty="0" sz="1800">
                <a:latin typeface="Arial MT"/>
                <a:cs typeface="Arial MT"/>
              </a:rPr>
              <a:t>open chest wounds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with</a:t>
            </a:r>
            <a:r>
              <a:rPr dirty="0" sz="1800" spc="8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vented</a:t>
            </a:r>
            <a:r>
              <a:rPr dirty="0" sz="1800" spc="9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chest</a:t>
            </a:r>
            <a:r>
              <a:rPr dirty="0" sz="1800" spc="8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seals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 </a:t>
            </a:r>
            <a:r>
              <a:rPr dirty="0" sz="1800" spc="-5">
                <a:latin typeface="Arial MT"/>
                <a:cs typeface="Arial MT"/>
              </a:rPr>
              <a:t>tension pneumothorax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with</a:t>
            </a:r>
            <a:r>
              <a:rPr dirty="0" sz="1800" spc="-4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needle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decompression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of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the </a:t>
            </a:r>
            <a:r>
              <a:rPr dirty="0" sz="1800">
                <a:latin typeface="Arial MT"/>
                <a:cs typeface="Arial MT"/>
              </a:rPr>
              <a:t>chest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023350" y="1828800"/>
            <a:ext cx="2838450" cy="2985135"/>
            <a:chOff x="9023350" y="1828800"/>
            <a:chExt cx="2838450" cy="298513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23350" y="1828800"/>
              <a:ext cx="1631950" cy="16319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18600" y="1905317"/>
              <a:ext cx="2743198" cy="257143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967180" y="3766388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>
                  <a:moveTo>
                    <a:pt x="523460" y="0"/>
                  </a:moveTo>
                  <a:lnTo>
                    <a:pt x="478849" y="1892"/>
                  </a:lnTo>
                  <a:lnTo>
                    <a:pt x="434499" y="7571"/>
                  </a:lnTo>
                  <a:lnTo>
                    <a:pt x="390671" y="17035"/>
                  </a:lnTo>
                  <a:lnTo>
                    <a:pt x="347628" y="30285"/>
                  </a:lnTo>
                  <a:lnTo>
                    <a:pt x="305630" y="47320"/>
                  </a:lnTo>
                  <a:lnTo>
                    <a:pt x="264938" y="68141"/>
                  </a:lnTo>
                  <a:lnTo>
                    <a:pt x="225815" y="92748"/>
                  </a:lnTo>
                  <a:lnTo>
                    <a:pt x="188521" y="121140"/>
                  </a:lnTo>
                  <a:lnTo>
                    <a:pt x="153318" y="153318"/>
                  </a:lnTo>
                  <a:lnTo>
                    <a:pt x="121140" y="188521"/>
                  </a:lnTo>
                  <a:lnTo>
                    <a:pt x="92748" y="225815"/>
                  </a:lnTo>
                  <a:lnTo>
                    <a:pt x="68141" y="264938"/>
                  </a:lnTo>
                  <a:lnTo>
                    <a:pt x="47320" y="305630"/>
                  </a:lnTo>
                  <a:lnTo>
                    <a:pt x="30285" y="347628"/>
                  </a:lnTo>
                  <a:lnTo>
                    <a:pt x="17035" y="390671"/>
                  </a:lnTo>
                  <a:lnTo>
                    <a:pt x="7571" y="434499"/>
                  </a:lnTo>
                  <a:lnTo>
                    <a:pt x="1892" y="478849"/>
                  </a:lnTo>
                  <a:lnTo>
                    <a:pt x="0" y="523460"/>
                  </a:lnTo>
                  <a:lnTo>
                    <a:pt x="1892" y="568072"/>
                  </a:lnTo>
                  <a:lnTo>
                    <a:pt x="7571" y="612422"/>
                  </a:lnTo>
                  <a:lnTo>
                    <a:pt x="17035" y="656250"/>
                  </a:lnTo>
                  <a:lnTo>
                    <a:pt x="30285" y="699293"/>
                  </a:lnTo>
                  <a:lnTo>
                    <a:pt x="47320" y="741291"/>
                  </a:lnTo>
                  <a:lnTo>
                    <a:pt x="68141" y="781983"/>
                  </a:lnTo>
                  <a:lnTo>
                    <a:pt x="92748" y="821106"/>
                  </a:lnTo>
                  <a:lnTo>
                    <a:pt x="121140" y="858400"/>
                  </a:lnTo>
                  <a:lnTo>
                    <a:pt x="153318" y="893603"/>
                  </a:lnTo>
                  <a:lnTo>
                    <a:pt x="188521" y="925781"/>
                  </a:lnTo>
                  <a:lnTo>
                    <a:pt x="225815" y="954173"/>
                  </a:lnTo>
                  <a:lnTo>
                    <a:pt x="264938" y="978780"/>
                  </a:lnTo>
                  <a:lnTo>
                    <a:pt x="305630" y="999601"/>
                  </a:lnTo>
                  <a:lnTo>
                    <a:pt x="347628" y="1016636"/>
                  </a:lnTo>
                  <a:lnTo>
                    <a:pt x="390671" y="1029886"/>
                  </a:lnTo>
                  <a:lnTo>
                    <a:pt x="434499" y="1039350"/>
                  </a:lnTo>
                  <a:lnTo>
                    <a:pt x="478849" y="1045029"/>
                  </a:lnTo>
                  <a:lnTo>
                    <a:pt x="523460" y="1046921"/>
                  </a:lnTo>
                  <a:lnTo>
                    <a:pt x="568072" y="1045029"/>
                  </a:lnTo>
                  <a:lnTo>
                    <a:pt x="612422" y="1039350"/>
                  </a:lnTo>
                  <a:lnTo>
                    <a:pt x="656250" y="1029886"/>
                  </a:lnTo>
                  <a:lnTo>
                    <a:pt x="699293" y="1016636"/>
                  </a:lnTo>
                  <a:lnTo>
                    <a:pt x="741291" y="999601"/>
                  </a:lnTo>
                  <a:lnTo>
                    <a:pt x="781983" y="978780"/>
                  </a:lnTo>
                  <a:lnTo>
                    <a:pt x="821106" y="954173"/>
                  </a:lnTo>
                  <a:lnTo>
                    <a:pt x="858400" y="925781"/>
                  </a:lnTo>
                  <a:lnTo>
                    <a:pt x="893603" y="893603"/>
                  </a:lnTo>
                  <a:lnTo>
                    <a:pt x="925781" y="858400"/>
                  </a:lnTo>
                  <a:lnTo>
                    <a:pt x="954173" y="821106"/>
                  </a:lnTo>
                  <a:lnTo>
                    <a:pt x="978780" y="781983"/>
                  </a:lnTo>
                  <a:lnTo>
                    <a:pt x="999601" y="741291"/>
                  </a:lnTo>
                  <a:lnTo>
                    <a:pt x="1016636" y="699293"/>
                  </a:lnTo>
                  <a:lnTo>
                    <a:pt x="1029886" y="656250"/>
                  </a:lnTo>
                  <a:lnTo>
                    <a:pt x="1039350" y="612422"/>
                  </a:lnTo>
                  <a:lnTo>
                    <a:pt x="1045029" y="568072"/>
                  </a:lnTo>
                  <a:lnTo>
                    <a:pt x="1046921" y="523460"/>
                  </a:lnTo>
                  <a:lnTo>
                    <a:pt x="1045029" y="478849"/>
                  </a:lnTo>
                  <a:lnTo>
                    <a:pt x="1039350" y="434499"/>
                  </a:lnTo>
                  <a:lnTo>
                    <a:pt x="1029886" y="390671"/>
                  </a:lnTo>
                  <a:lnTo>
                    <a:pt x="1016636" y="347628"/>
                  </a:lnTo>
                  <a:lnTo>
                    <a:pt x="999601" y="305630"/>
                  </a:lnTo>
                  <a:lnTo>
                    <a:pt x="978780" y="264938"/>
                  </a:lnTo>
                  <a:lnTo>
                    <a:pt x="954173" y="225815"/>
                  </a:lnTo>
                  <a:lnTo>
                    <a:pt x="925781" y="188521"/>
                  </a:lnTo>
                  <a:lnTo>
                    <a:pt x="893603" y="153318"/>
                  </a:lnTo>
                  <a:lnTo>
                    <a:pt x="858400" y="121140"/>
                  </a:lnTo>
                  <a:lnTo>
                    <a:pt x="821106" y="92748"/>
                  </a:lnTo>
                  <a:lnTo>
                    <a:pt x="781983" y="68141"/>
                  </a:lnTo>
                  <a:lnTo>
                    <a:pt x="741291" y="47320"/>
                  </a:lnTo>
                  <a:lnTo>
                    <a:pt x="699293" y="30285"/>
                  </a:lnTo>
                  <a:lnTo>
                    <a:pt x="656250" y="17035"/>
                  </a:lnTo>
                  <a:lnTo>
                    <a:pt x="612422" y="7571"/>
                  </a:lnTo>
                  <a:lnTo>
                    <a:pt x="568072" y="1892"/>
                  </a:lnTo>
                  <a:lnTo>
                    <a:pt x="523460" y="0"/>
                  </a:lnTo>
                  <a:close/>
                </a:path>
              </a:pathLst>
            </a:custGeom>
            <a:solidFill>
              <a:srgbClr val="74476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9162779" y="3875858"/>
            <a:ext cx="2618740" cy="2813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6830">
              <a:lnSpc>
                <a:spcPct val="100000"/>
              </a:lnSpc>
              <a:spcBef>
                <a:spcPts val="100"/>
              </a:spcBef>
            </a:pPr>
            <a:r>
              <a:rPr dirty="0" sz="520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5200">
              <a:latin typeface="Arial Black"/>
              <a:cs typeface="Arial Black"/>
            </a:endParaRPr>
          </a:p>
          <a:p>
            <a:pPr algn="just" marL="12700" marR="247015">
              <a:lnSpc>
                <a:spcPts val="2100"/>
              </a:lnSpc>
              <a:spcBef>
                <a:spcPts val="1975"/>
              </a:spcBef>
            </a:pPr>
            <a:r>
              <a:rPr dirty="0" sz="1800">
                <a:latin typeface="Arial MT"/>
                <a:cs typeface="Arial MT"/>
              </a:rPr>
              <a:t>Use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active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passive </a:t>
            </a:r>
            <a:r>
              <a:rPr dirty="0" sz="1800" spc="-49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measures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to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prevent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or </a:t>
            </a:r>
            <a:r>
              <a:rPr dirty="0" sz="1800" spc="-49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treat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hypothermia</a:t>
            </a:r>
            <a:endParaRPr sz="1800">
              <a:latin typeface="Arial MT"/>
              <a:cs typeface="Arial MT"/>
            </a:endParaRPr>
          </a:p>
          <a:p>
            <a:pPr algn="just" marL="12700" marR="5080">
              <a:lnSpc>
                <a:spcPts val="2100"/>
              </a:lnSpc>
              <a:spcBef>
                <a:spcPts val="1200"/>
              </a:spcBef>
            </a:pPr>
            <a:r>
              <a:rPr dirty="0" sz="1800">
                <a:latin typeface="Arial MT"/>
                <a:cs typeface="Arial MT"/>
              </a:rPr>
              <a:t>Assess and document all </a:t>
            </a:r>
            <a:r>
              <a:rPr dirty="0" sz="1800" spc="-49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head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penetrating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eye </a:t>
            </a:r>
            <a:r>
              <a:rPr dirty="0" sz="1800" spc="-49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injuries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Module</a:t>
            </a:r>
            <a:r>
              <a:rPr dirty="0" spc="-10"/>
              <a:t> </a:t>
            </a:r>
            <a:r>
              <a:rPr dirty="0"/>
              <a:t>5:</a:t>
            </a:r>
            <a:r>
              <a:rPr dirty="0" spc="-15"/>
              <a:t> </a:t>
            </a:r>
            <a:r>
              <a:rPr dirty="0" spc="-20"/>
              <a:t>Tactical</a:t>
            </a:r>
            <a:r>
              <a:rPr dirty="0" spc="-15"/>
              <a:t> </a:t>
            </a:r>
            <a:r>
              <a:rPr dirty="0" spc="-20"/>
              <a:t>Trauma</a:t>
            </a:r>
            <a:r>
              <a:rPr dirty="0" spc="-85"/>
              <a:t> </a:t>
            </a:r>
            <a:r>
              <a:rPr dirty="0" spc="-5"/>
              <a:t>Assessment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757852" y="4145072"/>
            <a:ext cx="2313305" cy="2685415"/>
            <a:chOff x="3757852" y="4145072"/>
            <a:chExt cx="2313305" cy="26854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4456" y="4145072"/>
              <a:ext cx="1446395" cy="16838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7852" y="4991544"/>
              <a:ext cx="1835833" cy="183849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506178" y="745768"/>
            <a:ext cx="71799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0" b="1">
                <a:latin typeface="Arial"/>
                <a:cs typeface="Arial"/>
              </a:rPr>
              <a:t>INITIATE</a:t>
            </a:r>
            <a:r>
              <a:rPr dirty="0" sz="3600" b="1">
                <a:latin typeface="Arial"/>
                <a:cs typeface="Arial"/>
              </a:rPr>
              <a:t> </a:t>
            </a:r>
            <a:r>
              <a:rPr dirty="0" sz="3600" spc="-5" b="1">
                <a:latin typeface="Arial"/>
                <a:cs typeface="Arial"/>
              </a:rPr>
              <a:t>MEDICAL</a:t>
            </a:r>
            <a:r>
              <a:rPr dirty="0" sz="3600" spc="-70" b="1">
                <a:latin typeface="Arial"/>
                <a:cs typeface="Arial"/>
              </a:rPr>
              <a:t> </a:t>
            </a:r>
            <a:r>
              <a:rPr dirty="0" sz="3600" spc="-60" b="1">
                <a:latin typeface="Arial"/>
                <a:cs typeface="Arial"/>
              </a:rPr>
              <a:t>EVACUATION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7394" y="4322570"/>
            <a:ext cx="3033395" cy="857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240"/>
              </a:lnSpc>
              <a:spcBef>
                <a:spcPts val="100"/>
              </a:spcBef>
            </a:pPr>
            <a:r>
              <a:rPr dirty="0" sz="2000" spc="-25" b="1">
                <a:latin typeface="Arial"/>
                <a:cs typeface="Arial"/>
              </a:rPr>
              <a:t>INITIATE </a:t>
            </a:r>
            <a:r>
              <a:rPr dirty="0" sz="2000" spc="-5" b="1">
                <a:latin typeface="Arial"/>
                <a:cs typeface="Arial"/>
              </a:rPr>
              <a:t>ELECTRONIC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2080"/>
              </a:lnSpc>
              <a:spcBef>
                <a:spcPts val="175"/>
              </a:spcBef>
            </a:pPr>
            <a:r>
              <a:rPr dirty="0" sz="2000" spc="-10" b="1">
                <a:latin typeface="Arial"/>
                <a:cs typeface="Arial"/>
              </a:rPr>
              <a:t>MONITORING </a:t>
            </a:r>
            <a:r>
              <a:rPr dirty="0" sz="2000">
                <a:latin typeface="Arial MT"/>
                <a:cs typeface="Arial MT"/>
              </a:rPr>
              <a:t>if </a:t>
            </a:r>
            <a:r>
              <a:rPr dirty="0" sz="2000" spc="-5">
                <a:latin typeface="Arial MT"/>
                <a:cs typeface="Arial MT"/>
              </a:rPr>
              <a:t>indicated </a:t>
            </a:r>
            <a:r>
              <a:rPr dirty="0" sz="2000">
                <a:latin typeface="Arial MT"/>
                <a:cs typeface="Arial MT"/>
              </a:rPr>
              <a:t> and</a:t>
            </a:r>
            <a:r>
              <a:rPr dirty="0" sz="2000" spc="-35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equipment</a:t>
            </a:r>
            <a:r>
              <a:rPr dirty="0" sz="2000" spc="-4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is</a:t>
            </a:r>
            <a:r>
              <a:rPr dirty="0" sz="2000" spc="-35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available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7394" y="1596056"/>
            <a:ext cx="32905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latin typeface="Arial"/>
                <a:cs typeface="Arial"/>
              </a:rPr>
              <a:t>PREPARE</a:t>
            </a:r>
            <a:r>
              <a:rPr dirty="0" sz="2000" spc="-20" b="1">
                <a:latin typeface="Arial"/>
                <a:cs typeface="Arial"/>
              </a:rPr>
              <a:t> </a:t>
            </a:r>
            <a:r>
              <a:rPr dirty="0" sz="2000" spc="-40" b="1">
                <a:latin typeface="Arial"/>
                <a:cs typeface="Arial"/>
              </a:rPr>
              <a:t>EVAC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REQUEST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7394" y="2311961"/>
            <a:ext cx="2922905" cy="126301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dirty="0" sz="1800">
                <a:latin typeface="Arial MT"/>
                <a:cs typeface="Arial MT"/>
              </a:rPr>
              <a:t>Relay required </a:t>
            </a:r>
            <a:r>
              <a:rPr dirty="0" sz="1800" spc="-20" b="1">
                <a:latin typeface="Arial"/>
                <a:cs typeface="Arial"/>
              </a:rPr>
              <a:t>MEDEVAC 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request </a:t>
            </a:r>
            <a:r>
              <a:rPr dirty="0" sz="1800" spc="-5">
                <a:latin typeface="Arial MT"/>
                <a:cs typeface="Arial MT"/>
              </a:rPr>
              <a:t>information to the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tactical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leader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in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accordance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with </a:t>
            </a:r>
            <a:r>
              <a:rPr dirty="0" sz="1800">
                <a:latin typeface="Arial MT"/>
                <a:cs typeface="Arial MT"/>
              </a:rPr>
              <a:t>unit </a:t>
            </a:r>
            <a:r>
              <a:rPr dirty="0" sz="1800" spc="-5">
                <a:latin typeface="Arial MT"/>
                <a:cs typeface="Arial MT"/>
              </a:rPr>
              <a:t>standard operating </a:t>
            </a:r>
            <a:r>
              <a:rPr dirty="0" sz="1800">
                <a:latin typeface="Arial MT"/>
                <a:cs typeface="Arial MT"/>
              </a:rPr>
              <a:t> procedures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01900" y="1556983"/>
            <a:ext cx="32334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latin typeface="Arial"/>
                <a:cs typeface="Arial"/>
              </a:rPr>
              <a:t>MONITOR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THE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spc="-20" b="1">
                <a:latin typeface="Arial"/>
                <a:cs typeface="Arial"/>
              </a:rPr>
              <a:t>CASUALTY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01900" y="2311961"/>
            <a:ext cx="3303270" cy="102235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dirty="0" sz="1800" b="1">
                <a:solidFill>
                  <a:srgbClr val="921928"/>
                </a:solidFill>
                <a:latin typeface="Arial"/>
                <a:cs typeface="Arial"/>
              </a:rPr>
              <a:t>REASSESS </a:t>
            </a:r>
            <a:r>
              <a:rPr dirty="0" sz="1800">
                <a:latin typeface="Arial MT"/>
                <a:cs typeface="Arial MT"/>
              </a:rPr>
              <a:t>all </a:t>
            </a:r>
            <a:r>
              <a:rPr dirty="0" sz="1800" spc="-5">
                <a:latin typeface="Arial MT"/>
                <a:cs typeface="Arial MT"/>
              </a:rPr>
              <a:t>lifesaving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interventions </a:t>
            </a:r>
            <a:r>
              <a:rPr dirty="0" sz="1800">
                <a:latin typeface="Arial MT"/>
                <a:cs typeface="Arial MT"/>
              </a:rPr>
              <a:t>(MARCH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sequence)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continue</a:t>
            </a:r>
            <a:r>
              <a:rPr dirty="0" sz="1800" spc="49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with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the </a:t>
            </a:r>
            <a:r>
              <a:rPr dirty="0" sz="1800" spc="-55">
                <a:latin typeface="Arial MT"/>
                <a:cs typeface="Arial MT"/>
              </a:rPr>
              <a:t>PAWS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portion</a:t>
            </a:r>
            <a:r>
              <a:rPr dirty="0" sz="1800">
                <a:latin typeface="Arial MT"/>
                <a:cs typeface="Arial MT"/>
              </a:rPr>
              <a:t> if</a:t>
            </a:r>
            <a:r>
              <a:rPr dirty="0" sz="1800" spc="-5">
                <a:latin typeface="Arial MT"/>
                <a:cs typeface="Arial MT"/>
              </a:rPr>
              <a:t> time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permits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0024" y="4055050"/>
            <a:ext cx="7680325" cy="0"/>
          </a:xfrm>
          <a:custGeom>
            <a:avLst/>
            <a:gdLst/>
            <a:ahLst/>
            <a:cxnLst/>
            <a:rect l="l" t="t" r="r" b="b"/>
            <a:pathLst>
              <a:path w="7680325" h="0">
                <a:moveTo>
                  <a:pt x="7679951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48020" y="1547999"/>
            <a:ext cx="0" cy="2264410"/>
          </a:xfrm>
          <a:custGeom>
            <a:avLst/>
            <a:gdLst/>
            <a:ahLst/>
            <a:cxnLst/>
            <a:rect l="l" t="t" r="r" b="b"/>
            <a:pathLst>
              <a:path w="0" h="2264410">
                <a:moveTo>
                  <a:pt x="0" y="0"/>
                </a:moveTo>
                <a:lnTo>
                  <a:pt x="0" y="2264147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8365114" y="1048806"/>
            <a:ext cx="3679190" cy="5365115"/>
            <a:chOff x="8365114" y="1048806"/>
            <a:chExt cx="3679190" cy="536511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5114" y="1048806"/>
              <a:ext cx="3084673" cy="31449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34148" y="4193748"/>
              <a:ext cx="3609779" cy="2220071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728427" y="1594140"/>
            <a:ext cx="3355340" cy="3702050"/>
            <a:chOff x="5728427" y="1594140"/>
            <a:chExt cx="3355340" cy="37020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8427" y="1594140"/>
              <a:ext cx="1827498" cy="18843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5399" y="2350992"/>
              <a:ext cx="1898028" cy="18980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027823" y="4249021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>
                  <a:moveTo>
                    <a:pt x="523461" y="0"/>
                  </a:moveTo>
                  <a:lnTo>
                    <a:pt x="478849" y="1892"/>
                  </a:lnTo>
                  <a:lnTo>
                    <a:pt x="434499" y="7571"/>
                  </a:lnTo>
                  <a:lnTo>
                    <a:pt x="390672" y="17035"/>
                  </a:lnTo>
                  <a:lnTo>
                    <a:pt x="347628" y="30285"/>
                  </a:lnTo>
                  <a:lnTo>
                    <a:pt x="305630" y="47320"/>
                  </a:lnTo>
                  <a:lnTo>
                    <a:pt x="264938" y="68141"/>
                  </a:lnTo>
                  <a:lnTo>
                    <a:pt x="225815" y="92748"/>
                  </a:lnTo>
                  <a:lnTo>
                    <a:pt x="188521" y="121140"/>
                  </a:lnTo>
                  <a:lnTo>
                    <a:pt x="153318" y="153318"/>
                  </a:lnTo>
                  <a:lnTo>
                    <a:pt x="121140" y="188521"/>
                  </a:lnTo>
                  <a:lnTo>
                    <a:pt x="92748" y="225815"/>
                  </a:lnTo>
                  <a:lnTo>
                    <a:pt x="68141" y="264938"/>
                  </a:lnTo>
                  <a:lnTo>
                    <a:pt x="47320" y="305630"/>
                  </a:lnTo>
                  <a:lnTo>
                    <a:pt x="30285" y="347628"/>
                  </a:lnTo>
                  <a:lnTo>
                    <a:pt x="17035" y="390671"/>
                  </a:lnTo>
                  <a:lnTo>
                    <a:pt x="7571" y="434499"/>
                  </a:lnTo>
                  <a:lnTo>
                    <a:pt x="1892" y="478849"/>
                  </a:lnTo>
                  <a:lnTo>
                    <a:pt x="0" y="523460"/>
                  </a:lnTo>
                  <a:lnTo>
                    <a:pt x="1892" y="568072"/>
                  </a:lnTo>
                  <a:lnTo>
                    <a:pt x="7571" y="612422"/>
                  </a:lnTo>
                  <a:lnTo>
                    <a:pt x="17035" y="656250"/>
                  </a:lnTo>
                  <a:lnTo>
                    <a:pt x="30285" y="699293"/>
                  </a:lnTo>
                  <a:lnTo>
                    <a:pt x="47320" y="741291"/>
                  </a:lnTo>
                  <a:lnTo>
                    <a:pt x="68141" y="781983"/>
                  </a:lnTo>
                  <a:lnTo>
                    <a:pt x="92748" y="821106"/>
                  </a:lnTo>
                  <a:lnTo>
                    <a:pt x="121140" y="858400"/>
                  </a:lnTo>
                  <a:lnTo>
                    <a:pt x="153318" y="893603"/>
                  </a:lnTo>
                  <a:lnTo>
                    <a:pt x="188521" y="925781"/>
                  </a:lnTo>
                  <a:lnTo>
                    <a:pt x="225815" y="954173"/>
                  </a:lnTo>
                  <a:lnTo>
                    <a:pt x="264938" y="978780"/>
                  </a:lnTo>
                  <a:lnTo>
                    <a:pt x="305630" y="999601"/>
                  </a:lnTo>
                  <a:lnTo>
                    <a:pt x="347628" y="1016636"/>
                  </a:lnTo>
                  <a:lnTo>
                    <a:pt x="390672" y="1029886"/>
                  </a:lnTo>
                  <a:lnTo>
                    <a:pt x="434499" y="1039350"/>
                  </a:lnTo>
                  <a:lnTo>
                    <a:pt x="478849" y="1045029"/>
                  </a:lnTo>
                  <a:lnTo>
                    <a:pt x="523461" y="1046921"/>
                  </a:lnTo>
                  <a:lnTo>
                    <a:pt x="568073" y="1045029"/>
                  </a:lnTo>
                  <a:lnTo>
                    <a:pt x="612423" y="1039350"/>
                  </a:lnTo>
                  <a:lnTo>
                    <a:pt x="656251" y="1029886"/>
                  </a:lnTo>
                  <a:lnTo>
                    <a:pt x="699294" y="1016636"/>
                  </a:lnTo>
                  <a:lnTo>
                    <a:pt x="741292" y="999601"/>
                  </a:lnTo>
                  <a:lnTo>
                    <a:pt x="781984" y="978780"/>
                  </a:lnTo>
                  <a:lnTo>
                    <a:pt x="821107" y="954173"/>
                  </a:lnTo>
                  <a:lnTo>
                    <a:pt x="858401" y="925781"/>
                  </a:lnTo>
                  <a:lnTo>
                    <a:pt x="893605" y="893603"/>
                  </a:lnTo>
                  <a:lnTo>
                    <a:pt x="925782" y="858400"/>
                  </a:lnTo>
                  <a:lnTo>
                    <a:pt x="954175" y="821106"/>
                  </a:lnTo>
                  <a:lnTo>
                    <a:pt x="978781" y="781983"/>
                  </a:lnTo>
                  <a:lnTo>
                    <a:pt x="999602" y="741291"/>
                  </a:lnTo>
                  <a:lnTo>
                    <a:pt x="1016638" y="699293"/>
                  </a:lnTo>
                  <a:lnTo>
                    <a:pt x="1029887" y="656250"/>
                  </a:lnTo>
                  <a:lnTo>
                    <a:pt x="1039351" y="612422"/>
                  </a:lnTo>
                  <a:lnTo>
                    <a:pt x="1045030" y="568072"/>
                  </a:lnTo>
                  <a:lnTo>
                    <a:pt x="1046923" y="523460"/>
                  </a:lnTo>
                  <a:lnTo>
                    <a:pt x="1045030" y="478849"/>
                  </a:lnTo>
                  <a:lnTo>
                    <a:pt x="1039351" y="434499"/>
                  </a:lnTo>
                  <a:lnTo>
                    <a:pt x="1029887" y="390671"/>
                  </a:lnTo>
                  <a:lnTo>
                    <a:pt x="1016638" y="347628"/>
                  </a:lnTo>
                  <a:lnTo>
                    <a:pt x="999602" y="305630"/>
                  </a:lnTo>
                  <a:lnTo>
                    <a:pt x="978781" y="264938"/>
                  </a:lnTo>
                  <a:lnTo>
                    <a:pt x="954175" y="225815"/>
                  </a:lnTo>
                  <a:lnTo>
                    <a:pt x="925782" y="188521"/>
                  </a:lnTo>
                  <a:lnTo>
                    <a:pt x="893605" y="153318"/>
                  </a:lnTo>
                  <a:lnTo>
                    <a:pt x="858401" y="121140"/>
                  </a:lnTo>
                  <a:lnTo>
                    <a:pt x="821107" y="92748"/>
                  </a:lnTo>
                  <a:lnTo>
                    <a:pt x="781984" y="68141"/>
                  </a:lnTo>
                  <a:lnTo>
                    <a:pt x="741292" y="47320"/>
                  </a:lnTo>
                  <a:lnTo>
                    <a:pt x="699294" y="30285"/>
                  </a:lnTo>
                  <a:lnTo>
                    <a:pt x="656251" y="17035"/>
                  </a:lnTo>
                  <a:lnTo>
                    <a:pt x="612423" y="7571"/>
                  </a:lnTo>
                  <a:lnTo>
                    <a:pt x="568073" y="1892"/>
                  </a:lnTo>
                  <a:lnTo>
                    <a:pt x="523461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34243" y="842754"/>
            <a:ext cx="99237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000000"/>
                </a:solidFill>
              </a:rPr>
              <a:t>COMPLETE THE</a:t>
            </a:r>
            <a:r>
              <a:rPr dirty="0" sz="3600">
                <a:solidFill>
                  <a:srgbClr val="000000"/>
                </a:solidFill>
              </a:rPr>
              <a:t> </a:t>
            </a:r>
            <a:r>
              <a:rPr dirty="0" sz="3600" spc="-95">
                <a:solidFill>
                  <a:srgbClr val="000000"/>
                </a:solidFill>
              </a:rPr>
              <a:t>TTA</a:t>
            </a:r>
            <a:r>
              <a:rPr dirty="0" sz="3600" spc="-135">
                <a:solidFill>
                  <a:srgbClr val="000000"/>
                </a:solidFill>
              </a:rPr>
              <a:t> </a:t>
            </a:r>
            <a:r>
              <a:rPr dirty="0" sz="3600">
                <a:solidFill>
                  <a:srgbClr val="000000"/>
                </a:solidFill>
              </a:rPr>
              <a:t>BY</a:t>
            </a:r>
            <a:r>
              <a:rPr dirty="0" sz="3600" spc="-200">
                <a:solidFill>
                  <a:srgbClr val="000000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ADDRESSING</a:t>
            </a:r>
            <a:r>
              <a:rPr dirty="0" sz="3600">
                <a:solidFill>
                  <a:srgbClr val="000000"/>
                </a:solidFill>
              </a:rPr>
              <a:t> </a:t>
            </a:r>
            <a:r>
              <a:rPr dirty="0" sz="3600" spc="-120">
                <a:solidFill>
                  <a:srgbClr val="921928"/>
                </a:solidFill>
              </a:rPr>
              <a:t>PAWS</a:t>
            </a:r>
            <a:endParaRPr sz="360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90463" y="1494665"/>
            <a:ext cx="1577855" cy="260734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0110" y="1792203"/>
            <a:ext cx="3061946" cy="294316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088467" y="4249021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460" y="0"/>
                </a:moveTo>
                <a:lnTo>
                  <a:pt x="478849" y="1892"/>
                </a:lnTo>
                <a:lnTo>
                  <a:pt x="434499" y="7571"/>
                </a:lnTo>
                <a:lnTo>
                  <a:pt x="390671" y="17035"/>
                </a:lnTo>
                <a:lnTo>
                  <a:pt x="347628" y="30285"/>
                </a:lnTo>
                <a:lnTo>
                  <a:pt x="305630" y="47320"/>
                </a:lnTo>
                <a:lnTo>
                  <a:pt x="264938" y="68141"/>
                </a:lnTo>
                <a:lnTo>
                  <a:pt x="225815" y="92748"/>
                </a:lnTo>
                <a:lnTo>
                  <a:pt x="188521" y="121140"/>
                </a:lnTo>
                <a:lnTo>
                  <a:pt x="153318" y="153318"/>
                </a:lnTo>
                <a:lnTo>
                  <a:pt x="121140" y="188521"/>
                </a:lnTo>
                <a:lnTo>
                  <a:pt x="92748" y="225815"/>
                </a:lnTo>
                <a:lnTo>
                  <a:pt x="68141" y="264938"/>
                </a:lnTo>
                <a:lnTo>
                  <a:pt x="47320" y="305630"/>
                </a:lnTo>
                <a:lnTo>
                  <a:pt x="30285" y="347628"/>
                </a:lnTo>
                <a:lnTo>
                  <a:pt x="17035" y="390671"/>
                </a:lnTo>
                <a:lnTo>
                  <a:pt x="7571" y="434499"/>
                </a:lnTo>
                <a:lnTo>
                  <a:pt x="1892" y="478849"/>
                </a:lnTo>
                <a:lnTo>
                  <a:pt x="0" y="523460"/>
                </a:lnTo>
                <a:lnTo>
                  <a:pt x="1892" y="568072"/>
                </a:lnTo>
                <a:lnTo>
                  <a:pt x="7571" y="612422"/>
                </a:lnTo>
                <a:lnTo>
                  <a:pt x="17035" y="656250"/>
                </a:lnTo>
                <a:lnTo>
                  <a:pt x="30285" y="699293"/>
                </a:lnTo>
                <a:lnTo>
                  <a:pt x="47320" y="741291"/>
                </a:lnTo>
                <a:lnTo>
                  <a:pt x="68141" y="781983"/>
                </a:lnTo>
                <a:lnTo>
                  <a:pt x="92748" y="821106"/>
                </a:lnTo>
                <a:lnTo>
                  <a:pt x="121140" y="858400"/>
                </a:lnTo>
                <a:lnTo>
                  <a:pt x="153318" y="893603"/>
                </a:lnTo>
                <a:lnTo>
                  <a:pt x="188521" y="925781"/>
                </a:lnTo>
                <a:lnTo>
                  <a:pt x="225815" y="954173"/>
                </a:lnTo>
                <a:lnTo>
                  <a:pt x="264938" y="978780"/>
                </a:lnTo>
                <a:lnTo>
                  <a:pt x="305630" y="999601"/>
                </a:lnTo>
                <a:lnTo>
                  <a:pt x="347628" y="1016636"/>
                </a:lnTo>
                <a:lnTo>
                  <a:pt x="390671" y="1029886"/>
                </a:lnTo>
                <a:lnTo>
                  <a:pt x="434499" y="1039350"/>
                </a:lnTo>
                <a:lnTo>
                  <a:pt x="478849" y="1045029"/>
                </a:lnTo>
                <a:lnTo>
                  <a:pt x="523460" y="1046921"/>
                </a:lnTo>
                <a:lnTo>
                  <a:pt x="568072" y="1045029"/>
                </a:lnTo>
                <a:lnTo>
                  <a:pt x="612422" y="1039350"/>
                </a:lnTo>
                <a:lnTo>
                  <a:pt x="656250" y="1029886"/>
                </a:lnTo>
                <a:lnTo>
                  <a:pt x="699293" y="1016636"/>
                </a:lnTo>
                <a:lnTo>
                  <a:pt x="741291" y="999601"/>
                </a:lnTo>
                <a:lnTo>
                  <a:pt x="781983" y="978780"/>
                </a:lnTo>
                <a:lnTo>
                  <a:pt x="821106" y="954173"/>
                </a:lnTo>
                <a:lnTo>
                  <a:pt x="858400" y="925781"/>
                </a:lnTo>
                <a:lnTo>
                  <a:pt x="893603" y="893603"/>
                </a:lnTo>
                <a:lnTo>
                  <a:pt x="925781" y="858400"/>
                </a:lnTo>
                <a:lnTo>
                  <a:pt x="954173" y="821106"/>
                </a:lnTo>
                <a:lnTo>
                  <a:pt x="978780" y="781983"/>
                </a:lnTo>
                <a:lnTo>
                  <a:pt x="999601" y="741291"/>
                </a:lnTo>
                <a:lnTo>
                  <a:pt x="1016636" y="699293"/>
                </a:lnTo>
                <a:lnTo>
                  <a:pt x="1029886" y="656250"/>
                </a:lnTo>
                <a:lnTo>
                  <a:pt x="1039350" y="612422"/>
                </a:lnTo>
                <a:lnTo>
                  <a:pt x="1045029" y="568072"/>
                </a:lnTo>
                <a:lnTo>
                  <a:pt x="1046921" y="523460"/>
                </a:lnTo>
                <a:lnTo>
                  <a:pt x="1045029" y="478849"/>
                </a:lnTo>
                <a:lnTo>
                  <a:pt x="1039350" y="434499"/>
                </a:lnTo>
                <a:lnTo>
                  <a:pt x="1029886" y="390671"/>
                </a:lnTo>
                <a:lnTo>
                  <a:pt x="1016636" y="347628"/>
                </a:lnTo>
                <a:lnTo>
                  <a:pt x="999601" y="305630"/>
                </a:lnTo>
                <a:lnTo>
                  <a:pt x="978780" y="264938"/>
                </a:lnTo>
                <a:lnTo>
                  <a:pt x="954173" y="225815"/>
                </a:lnTo>
                <a:lnTo>
                  <a:pt x="925781" y="188521"/>
                </a:lnTo>
                <a:lnTo>
                  <a:pt x="893603" y="153318"/>
                </a:lnTo>
                <a:lnTo>
                  <a:pt x="858400" y="121140"/>
                </a:lnTo>
                <a:lnTo>
                  <a:pt x="821106" y="92748"/>
                </a:lnTo>
                <a:lnTo>
                  <a:pt x="781983" y="68141"/>
                </a:lnTo>
                <a:lnTo>
                  <a:pt x="741291" y="47320"/>
                </a:lnTo>
                <a:lnTo>
                  <a:pt x="699293" y="30285"/>
                </a:lnTo>
                <a:lnTo>
                  <a:pt x="656250" y="17035"/>
                </a:lnTo>
                <a:lnTo>
                  <a:pt x="612422" y="7571"/>
                </a:lnTo>
                <a:lnTo>
                  <a:pt x="568072" y="1892"/>
                </a:lnTo>
                <a:lnTo>
                  <a:pt x="52346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331607" y="4358491"/>
            <a:ext cx="2528570" cy="1558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1750">
              <a:lnSpc>
                <a:spcPct val="100000"/>
              </a:lnSpc>
              <a:spcBef>
                <a:spcPts val="100"/>
              </a:spcBef>
            </a:pPr>
            <a:r>
              <a:rPr dirty="0" sz="520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5200">
              <a:latin typeface="Arial Black"/>
              <a:cs typeface="Arial Black"/>
            </a:endParaRPr>
          </a:p>
          <a:p>
            <a:pPr algn="ctr" marL="12700" marR="5080">
              <a:lnSpc>
                <a:spcPts val="2100"/>
              </a:lnSpc>
              <a:spcBef>
                <a:spcPts val="1685"/>
              </a:spcBef>
            </a:pPr>
            <a:r>
              <a:rPr dirty="0" sz="1800" spc="-5">
                <a:latin typeface="Arial MT"/>
                <a:cs typeface="Arial MT"/>
              </a:rPr>
              <a:t>Administer</a:t>
            </a:r>
            <a:r>
              <a:rPr dirty="0" sz="1800" spc="-1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Antibiotics for </a:t>
            </a:r>
            <a:r>
              <a:rPr dirty="0" sz="1800" spc="-49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all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open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combat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wounds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967180" y="4249021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5" h="1047114">
                <a:moveTo>
                  <a:pt x="523460" y="0"/>
                </a:moveTo>
                <a:lnTo>
                  <a:pt x="478849" y="1892"/>
                </a:lnTo>
                <a:lnTo>
                  <a:pt x="434499" y="7571"/>
                </a:lnTo>
                <a:lnTo>
                  <a:pt x="390671" y="17035"/>
                </a:lnTo>
                <a:lnTo>
                  <a:pt x="347628" y="30285"/>
                </a:lnTo>
                <a:lnTo>
                  <a:pt x="305630" y="47320"/>
                </a:lnTo>
                <a:lnTo>
                  <a:pt x="264938" y="68141"/>
                </a:lnTo>
                <a:lnTo>
                  <a:pt x="225815" y="92748"/>
                </a:lnTo>
                <a:lnTo>
                  <a:pt x="188521" y="121140"/>
                </a:lnTo>
                <a:lnTo>
                  <a:pt x="153318" y="153318"/>
                </a:lnTo>
                <a:lnTo>
                  <a:pt x="121140" y="188521"/>
                </a:lnTo>
                <a:lnTo>
                  <a:pt x="92748" y="225815"/>
                </a:lnTo>
                <a:lnTo>
                  <a:pt x="68141" y="264938"/>
                </a:lnTo>
                <a:lnTo>
                  <a:pt x="47320" y="305630"/>
                </a:lnTo>
                <a:lnTo>
                  <a:pt x="30285" y="347628"/>
                </a:lnTo>
                <a:lnTo>
                  <a:pt x="17035" y="390671"/>
                </a:lnTo>
                <a:lnTo>
                  <a:pt x="7571" y="434499"/>
                </a:lnTo>
                <a:lnTo>
                  <a:pt x="1892" y="478849"/>
                </a:lnTo>
                <a:lnTo>
                  <a:pt x="0" y="523460"/>
                </a:lnTo>
                <a:lnTo>
                  <a:pt x="1892" y="568072"/>
                </a:lnTo>
                <a:lnTo>
                  <a:pt x="7571" y="612422"/>
                </a:lnTo>
                <a:lnTo>
                  <a:pt x="17035" y="656250"/>
                </a:lnTo>
                <a:lnTo>
                  <a:pt x="30285" y="699293"/>
                </a:lnTo>
                <a:lnTo>
                  <a:pt x="47320" y="741291"/>
                </a:lnTo>
                <a:lnTo>
                  <a:pt x="68141" y="781983"/>
                </a:lnTo>
                <a:lnTo>
                  <a:pt x="92748" y="821106"/>
                </a:lnTo>
                <a:lnTo>
                  <a:pt x="121140" y="858400"/>
                </a:lnTo>
                <a:lnTo>
                  <a:pt x="153318" y="893603"/>
                </a:lnTo>
                <a:lnTo>
                  <a:pt x="188521" y="925781"/>
                </a:lnTo>
                <a:lnTo>
                  <a:pt x="225815" y="954173"/>
                </a:lnTo>
                <a:lnTo>
                  <a:pt x="264938" y="978780"/>
                </a:lnTo>
                <a:lnTo>
                  <a:pt x="305630" y="999601"/>
                </a:lnTo>
                <a:lnTo>
                  <a:pt x="347628" y="1016636"/>
                </a:lnTo>
                <a:lnTo>
                  <a:pt x="390671" y="1029886"/>
                </a:lnTo>
                <a:lnTo>
                  <a:pt x="434499" y="1039350"/>
                </a:lnTo>
                <a:lnTo>
                  <a:pt x="478849" y="1045029"/>
                </a:lnTo>
                <a:lnTo>
                  <a:pt x="523460" y="1046921"/>
                </a:lnTo>
                <a:lnTo>
                  <a:pt x="568072" y="1045029"/>
                </a:lnTo>
                <a:lnTo>
                  <a:pt x="612422" y="1039350"/>
                </a:lnTo>
                <a:lnTo>
                  <a:pt x="656250" y="1029886"/>
                </a:lnTo>
                <a:lnTo>
                  <a:pt x="699293" y="1016636"/>
                </a:lnTo>
                <a:lnTo>
                  <a:pt x="741291" y="999601"/>
                </a:lnTo>
                <a:lnTo>
                  <a:pt x="781983" y="978780"/>
                </a:lnTo>
                <a:lnTo>
                  <a:pt x="821106" y="954173"/>
                </a:lnTo>
                <a:lnTo>
                  <a:pt x="858400" y="925781"/>
                </a:lnTo>
                <a:lnTo>
                  <a:pt x="893603" y="893603"/>
                </a:lnTo>
                <a:lnTo>
                  <a:pt x="925781" y="858400"/>
                </a:lnTo>
                <a:lnTo>
                  <a:pt x="954173" y="821106"/>
                </a:lnTo>
                <a:lnTo>
                  <a:pt x="978780" y="781983"/>
                </a:lnTo>
                <a:lnTo>
                  <a:pt x="999601" y="741291"/>
                </a:lnTo>
                <a:lnTo>
                  <a:pt x="1016636" y="699293"/>
                </a:lnTo>
                <a:lnTo>
                  <a:pt x="1029886" y="656250"/>
                </a:lnTo>
                <a:lnTo>
                  <a:pt x="1039350" y="612422"/>
                </a:lnTo>
                <a:lnTo>
                  <a:pt x="1045029" y="568072"/>
                </a:lnTo>
                <a:lnTo>
                  <a:pt x="1046921" y="523460"/>
                </a:lnTo>
                <a:lnTo>
                  <a:pt x="1045029" y="478849"/>
                </a:lnTo>
                <a:lnTo>
                  <a:pt x="1039350" y="434499"/>
                </a:lnTo>
                <a:lnTo>
                  <a:pt x="1029886" y="390671"/>
                </a:lnTo>
                <a:lnTo>
                  <a:pt x="1016636" y="347628"/>
                </a:lnTo>
                <a:lnTo>
                  <a:pt x="999601" y="305630"/>
                </a:lnTo>
                <a:lnTo>
                  <a:pt x="978780" y="264938"/>
                </a:lnTo>
                <a:lnTo>
                  <a:pt x="954173" y="225815"/>
                </a:lnTo>
                <a:lnTo>
                  <a:pt x="925781" y="188521"/>
                </a:lnTo>
                <a:lnTo>
                  <a:pt x="893603" y="153318"/>
                </a:lnTo>
                <a:lnTo>
                  <a:pt x="858400" y="121140"/>
                </a:lnTo>
                <a:lnTo>
                  <a:pt x="821106" y="92748"/>
                </a:lnTo>
                <a:lnTo>
                  <a:pt x="781983" y="68141"/>
                </a:lnTo>
                <a:lnTo>
                  <a:pt x="741291" y="47320"/>
                </a:lnTo>
                <a:lnTo>
                  <a:pt x="699293" y="30285"/>
                </a:lnTo>
                <a:lnTo>
                  <a:pt x="656250" y="17035"/>
                </a:lnTo>
                <a:lnTo>
                  <a:pt x="612422" y="7571"/>
                </a:lnTo>
                <a:lnTo>
                  <a:pt x="568072" y="1892"/>
                </a:lnTo>
                <a:lnTo>
                  <a:pt x="52346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162170" y="4358491"/>
            <a:ext cx="2795905" cy="18249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30810">
              <a:lnSpc>
                <a:spcPct val="100000"/>
              </a:lnSpc>
              <a:spcBef>
                <a:spcPts val="100"/>
              </a:spcBef>
            </a:pPr>
            <a:r>
              <a:rPr dirty="0" sz="520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5200">
              <a:latin typeface="Arial Black"/>
              <a:cs typeface="Arial Black"/>
            </a:endParaRPr>
          </a:p>
          <a:p>
            <a:pPr marL="12700">
              <a:lnSpc>
                <a:spcPts val="2130"/>
              </a:lnSpc>
              <a:spcBef>
                <a:spcPts val="1565"/>
              </a:spcBef>
            </a:pPr>
            <a:r>
              <a:rPr dirty="0" sz="1800">
                <a:latin typeface="Arial MT"/>
                <a:cs typeface="Arial MT"/>
              </a:rPr>
              <a:t>Splint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secure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90"/>
              </a:spcBef>
            </a:pPr>
            <a:r>
              <a:rPr dirty="0" sz="1800" spc="-5">
                <a:latin typeface="Arial MT"/>
                <a:cs typeface="Arial MT"/>
              </a:rPr>
              <a:t>fractures before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evacuation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(if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time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permits)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11718" y="4249021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461" y="0"/>
                </a:moveTo>
                <a:lnTo>
                  <a:pt x="478849" y="1892"/>
                </a:lnTo>
                <a:lnTo>
                  <a:pt x="434499" y="7571"/>
                </a:lnTo>
                <a:lnTo>
                  <a:pt x="390672" y="17035"/>
                </a:lnTo>
                <a:lnTo>
                  <a:pt x="347628" y="30285"/>
                </a:lnTo>
                <a:lnTo>
                  <a:pt x="305630" y="47320"/>
                </a:lnTo>
                <a:lnTo>
                  <a:pt x="264939" y="68141"/>
                </a:lnTo>
                <a:lnTo>
                  <a:pt x="225815" y="92748"/>
                </a:lnTo>
                <a:lnTo>
                  <a:pt x="188521" y="121140"/>
                </a:lnTo>
                <a:lnTo>
                  <a:pt x="153318" y="153318"/>
                </a:lnTo>
                <a:lnTo>
                  <a:pt x="121140" y="188521"/>
                </a:lnTo>
                <a:lnTo>
                  <a:pt x="92748" y="225815"/>
                </a:lnTo>
                <a:lnTo>
                  <a:pt x="68141" y="264938"/>
                </a:lnTo>
                <a:lnTo>
                  <a:pt x="47320" y="305630"/>
                </a:lnTo>
                <a:lnTo>
                  <a:pt x="30285" y="347628"/>
                </a:lnTo>
                <a:lnTo>
                  <a:pt x="17035" y="390671"/>
                </a:lnTo>
                <a:lnTo>
                  <a:pt x="7571" y="434499"/>
                </a:lnTo>
                <a:lnTo>
                  <a:pt x="1892" y="478849"/>
                </a:lnTo>
                <a:lnTo>
                  <a:pt x="0" y="523460"/>
                </a:lnTo>
                <a:lnTo>
                  <a:pt x="1892" y="568072"/>
                </a:lnTo>
                <a:lnTo>
                  <a:pt x="7571" y="612422"/>
                </a:lnTo>
                <a:lnTo>
                  <a:pt x="17035" y="656250"/>
                </a:lnTo>
                <a:lnTo>
                  <a:pt x="30285" y="699293"/>
                </a:lnTo>
                <a:lnTo>
                  <a:pt x="47320" y="741291"/>
                </a:lnTo>
                <a:lnTo>
                  <a:pt x="68141" y="781983"/>
                </a:lnTo>
                <a:lnTo>
                  <a:pt x="92748" y="821106"/>
                </a:lnTo>
                <a:lnTo>
                  <a:pt x="121140" y="858400"/>
                </a:lnTo>
                <a:lnTo>
                  <a:pt x="153318" y="893603"/>
                </a:lnTo>
                <a:lnTo>
                  <a:pt x="188521" y="925781"/>
                </a:lnTo>
                <a:lnTo>
                  <a:pt x="225815" y="954173"/>
                </a:lnTo>
                <a:lnTo>
                  <a:pt x="264939" y="978780"/>
                </a:lnTo>
                <a:lnTo>
                  <a:pt x="305630" y="999601"/>
                </a:lnTo>
                <a:lnTo>
                  <a:pt x="347628" y="1016636"/>
                </a:lnTo>
                <a:lnTo>
                  <a:pt x="390672" y="1029886"/>
                </a:lnTo>
                <a:lnTo>
                  <a:pt x="434499" y="1039350"/>
                </a:lnTo>
                <a:lnTo>
                  <a:pt x="478849" y="1045029"/>
                </a:lnTo>
                <a:lnTo>
                  <a:pt x="523461" y="1046921"/>
                </a:lnTo>
                <a:lnTo>
                  <a:pt x="568072" y="1045029"/>
                </a:lnTo>
                <a:lnTo>
                  <a:pt x="612423" y="1039350"/>
                </a:lnTo>
                <a:lnTo>
                  <a:pt x="656250" y="1029886"/>
                </a:lnTo>
                <a:lnTo>
                  <a:pt x="699294" y="1016636"/>
                </a:lnTo>
                <a:lnTo>
                  <a:pt x="741292" y="999601"/>
                </a:lnTo>
                <a:lnTo>
                  <a:pt x="781983" y="978780"/>
                </a:lnTo>
                <a:lnTo>
                  <a:pt x="821106" y="954173"/>
                </a:lnTo>
                <a:lnTo>
                  <a:pt x="858400" y="925781"/>
                </a:lnTo>
                <a:lnTo>
                  <a:pt x="893604" y="893603"/>
                </a:lnTo>
                <a:lnTo>
                  <a:pt x="925782" y="858400"/>
                </a:lnTo>
                <a:lnTo>
                  <a:pt x="954174" y="821106"/>
                </a:lnTo>
                <a:lnTo>
                  <a:pt x="978780" y="781983"/>
                </a:lnTo>
                <a:lnTo>
                  <a:pt x="999601" y="741291"/>
                </a:lnTo>
                <a:lnTo>
                  <a:pt x="1016637" y="699293"/>
                </a:lnTo>
                <a:lnTo>
                  <a:pt x="1029886" y="656250"/>
                </a:lnTo>
                <a:lnTo>
                  <a:pt x="1039351" y="612422"/>
                </a:lnTo>
                <a:lnTo>
                  <a:pt x="1045029" y="568072"/>
                </a:lnTo>
                <a:lnTo>
                  <a:pt x="1046922" y="523460"/>
                </a:lnTo>
                <a:lnTo>
                  <a:pt x="1045029" y="478849"/>
                </a:lnTo>
                <a:lnTo>
                  <a:pt x="1039351" y="434499"/>
                </a:lnTo>
                <a:lnTo>
                  <a:pt x="1029886" y="390671"/>
                </a:lnTo>
                <a:lnTo>
                  <a:pt x="1016637" y="347628"/>
                </a:lnTo>
                <a:lnTo>
                  <a:pt x="999601" y="305630"/>
                </a:lnTo>
                <a:lnTo>
                  <a:pt x="978780" y="264938"/>
                </a:lnTo>
                <a:lnTo>
                  <a:pt x="954174" y="225815"/>
                </a:lnTo>
                <a:lnTo>
                  <a:pt x="925782" y="188521"/>
                </a:lnTo>
                <a:lnTo>
                  <a:pt x="893604" y="153318"/>
                </a:lnTo>
                <a:lnTo>
                  <a:pt x="858400" y="121140"/>
                </a:lnTo>
                <a:lnTo>
                  <a:pt x="821106" y="92748"/>
                </a:lnTo>
                <a:lnTo>
                  <a:pt x="781983" y="68141"/>
                </a:lnTo>
                <a:lnTo>
                  <a:pt x="741292" y="47320"/>
                </a:lnTo>
                <a:lnTo>
                  <a:pt x="699294" y="30285"/>
                </a:lnTo>
                <a:lnTo>
                  <a:pt x="656250" y="17035"/>
                </a:lnTo>
                <a:lnTo>
                  <a:pt x="612423" y="7571"/>
                </a:lnTo>
                <a:lnTo>
                  <a:pt x="568072" y="1892"/>
                </a:lnTo>
                <a:lnTo>
                  <a:pt x="523461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07084" y="4358491"/>
            <a:ext cx="2681605" cy="18249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7145">
              <a:lnSpc>
                <a:spcPct val="100000"/>
              </a:lnSpc>
              <a:spcBef>
                <a:spcPts val="100"/>
              </a:spcBef>
            </a:pPr>
            <a:r>
              <a:rPr dirty="0" sz="520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endParaRPr sz="5200">
              <a:latin typeface="Arial Black"/>
              <a:cs typeface="Arial Black"/>
            </a:endParaRPr>
          </a:p>
          <a:p>
            <a:pPr marL="12700" marR="5080">
              <a:lnSpc>
                <a:spcPts val="2100"/>
              </a:lnSpc>
              <a:spcBef>
                <a:spcPts val="1685"/>
              </a:spcBef>
            </a:pPr>
            <a:r>
              <a:rPr dirty="0" sz="1800">
                <a:latin typeface="Arial MT"/>
                <a:cs typeface="Arial MT"/>
              </a:rPr>
              <a:t>Assess </a:t>
            </a:r>
            <a:r>
              <a:rPr dirty="0" sz="1800" spc="-5">
                <a:latin typeface="Arial MT"/>
                <a:cs typeface="Arial MT"/>
              </a:rPr>
              <a:t>for </a:t>
            </a:r>
            <a:r>
              <a:rPr dirty="0" sz="1800">
                <a:latin typeface="Arial MT"/>
                <a:cs typeface="Arial MT"/>
              </a:rPr>
              <a:t>pain and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administer the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appropriate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pain</a:t>
            </a:r>
            <a:r>
              <a:rPr dirty="0" sz="1800" spc="-5">
                <a:latin typeface="Arial MT"/>
                <a:cs typeface="Arial MT"/>
              </a:rPr>
              <a:t> control medications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39696" y="4358491"/>
            <a:ext cx="2758440" cy="20916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27000">
              <a:lnSpc>
                <a:spcPct val="100000"/>
              </a:lnSpc>
              <a:spcBef>
                <a:spcPts val="100"/>
              </a:spcBef>
            </a:pPr>
            <a:r>
              <a:rPr dirty="0" sz="520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5200">
              <a:latin typeface="Arial Black"/>
              <a:cs typeface="Arial Black"/>
            </a:endParaRPr>
          </a:p>
          <a:p>
            <a:pPr marL="12700" marR="5080">
              <a:lnSpc>
                <a:spcPts val="2100"/>
              </a:lnSpc>
              <a:spcBef>
                <a:spcPts val="1685"/>
              </a:spcBef>
            </a:pPr>
            <a:r>
              <a:rPr dirty="0" sz="1800">
                <a:latin typeface="Arial MT"/>
                <a:cs typeface="Arial MT"/>
              </a:rPr>
              <a:t>Address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additional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wounds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(abdominal injuries, burns, </a:t>
            </a:r>
            <a:r>
              <a:rPr dirty="0" sz="1800" spc="-49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minor </a:t>
            </a:r>
            <a:r>
              <a:rPr dirty="0" sz="1800" spc="-5">
                <a:latin typeface="Arial MT"/>
                <a:cs typeface="Arial MT"/>
              </a:rPr>
              <a:t>lacerations, etc.) </a:t>
            </a:r>
            <a:r>
              <a:rPr dirty="0" sz="1800">
                <a:latin typeface="Arial MT"/>
                <a:cs typeface="Arial MT"/>
              </a:rPr>
              <a:t>as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soon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as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possible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303029"/>
            <a:ext cx="3566913" cy="272254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61101" y="2038921"/>
            <a:ext cx="2148362" cy="1956138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1604" y="859793"/>
            <a:ext cx="1000950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000000"/>
                </a:solidFill>
              </a:rPr>
              <a:t>SECONDARY</a:t>
            </a:r>
            <a:r>
              <a:rPr dirty="0" sz="3600" spc="-190">
                <a:solidFill>
                  <a:srgbClr val="000000"/>
                </a:solidFill>
              </a:rPr>
              <a:t> </a:t>
            </a:r>
            <a:r>
              <a:rPr dirty="0" sz="3600" spc="-20">
                <a:solidFill>
                  <a:srgbClr val="000000"/>
                </a:solidFill>
              </a:rPr>
              <a:t>ASSESSMENT/DETAILED</a:t>
            </a:r>
            <a:r>
              <a:rPr dirty="0" sz="3600" spc="15">
                <a:solidFill>
                  <a:srgbClr val="000000"/>
                </a:solidFill>
              </a:rPr>
              <a:t> </a:t>
            </a:r>
            <a:r>
              <a:rPr dirty="0" sz="3600">
                <a:solidFill>
                  <a:srgbClr val="000000"/>
                </a:solidFill>
              </a:rPr>
              <a:t>EXAM</a:t>
            </a:r>
            <a:endParaRPr sz="36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0928" y="1651709"/>
            <a:ext cx="3688495" cy="419760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400628" y="4272205"/>
            <a:ext cx="1344930" cy="65024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280"/>
              </a:spcBef>
            </a:pPr>
            <a:r>
              <a:rPr dirty="0" sz="2100">
                <a:latin typeface="Arial MT"/>
                <a:cs typeface="Arial MT"/>
              </a:rPr>
              <a:t>Lower </a:t>
            </a:r>
            <a:r>
              <a:rPr dirty="0" sz="2100" spc="5">
                <a:latin typeface="Arial MT"/>
                <a:cs typeface="Arial MT"/>
              </a:rPr>
              <a:t> </a:t>
            </a:r>
            <a:r>
              <a:rPr dirty="0" sz="2100">
                <a:latin typeface="Arial MT"/>
                <a:cs typeface="Arial MT"/>
              </a:rPr>
              <a:t>Ex</a:t>
            </a:r>
            <a:r>
              <a:rPr dirty="0" sz="2100" spc="-5">
                <a:latin typeface="Arial MT"/>
                <a:cs typeface="Arial MT"/>
              </a:rPr>
              <a:t>t</a:t>
            </a:r>
            <a:r>
              <a:rPr dirty="0" sz="2100">
                <a:latin typeface="Arial MT"/>
                <a:cs typeface="Arial MT"/>
              </a:rPr>
              <a:t>remi</a:t>
            </a:r>
            <a:r>
              <a:rPr dirty="0" sz="2100" spc="-5">
                <a:latin typeface="Arial MT"/>
                <a:cs typeface="Arial MT"/>
              </a:rPr>
              <a:t>t</a:t>
            </a:r>
            <a:r>
              <a:rPr dirty="0" sz="2100">
                <a:latin typeface="Arial MT"/>
                <a:cs typeface="Arial MT"/>
              </a:rPr>
              <a:t>ies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5723" y="4062862"/>
            <a:ext cx="1241425" cy="125984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280"/>
              </a:spcBef>
            </a:pPr>
            <a:r>
              <a:rPr dirty="0" sz="2100">
                <a:latin typeface="Arial MT"/>
                <a:cs typeface="Arial MT"/>
              </a:rPr>
              <a:t>Abdomen/  </a:t>
            </a:r>
            <a:r>
              <a:rPr dirty="0" sz="2100">
                <a:latin typeface="Arial MT"/>
                <a:cs typeface="Arial MT"/>
              </a:rPr>
              <a:t>Pelvis, </a:t>
            </a:r>
            <a:r>
              <a:rPr dirty="0" sz="2100" spc="5">
                <a:latin typeface="Arial MT"/>
                <a:cs typeface="Arial MT"/>
              </a:rPr>
              <a:t> </a:t>
            </a:r>
            <a:r>
              <a:rPr dirty="0" sz="2100" spc="-5">
                <a:latin typeface="Arial MT"/>
                <a:cs typeface="Arial MT"/>
              </a:rPr>
              <a:t>Groin, </a:t>
            </a:r>
            <a:r>
              <a:rPr dirty="0" sz="2100">
                <a:latin typeface="Arial MT"/>
                <a:cs typeface="Arial MT"/>
              </a:rPr>
              <a:t> Perineum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5723" y="3205257"/>
            <a:ext cx="72263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>
                <a:latin typeface="Arial MT"/>
                <a:cs typeface="Arial MT"/>
              </a:rPr>
              <a:t>Chest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00628" y="2121418"/>
            <a:ext cx="1508760" cy="177927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280"/>
              </a:spcBef>
            </a:pPr>
            <a:r>
              <a:rPr dirty="0" sz="2100" spc="-5">
                <a:latin typeface="Arial MT"/>
                <a:cs typeface="Arial MT"/>
              </a:rPr>
              <a:t>Thorax, </a:t>
            </a:r>
            <a:r>
              <a:rPr dirty="0" sz="2100">
                <a:latin typeface="Arial MT"/>
                <a:cs typeface="Arial MT"/>
              </a:rPr>
              <a:t> </a:t>
            </a:r>
            <a:r>
              <a:rPr dirty="0" sz="2100" spc="-20">
                <a:latin typeface="Arial MT"/>
                <a:cs typeface="Arial MT"/>
              </a:rPr>
              <a:t>Lumbar,</a:t>
            </a:r>
            <a:r>
              <a:rPr dirty="0" sz="2100" spc="-85">
                <a:latin typeface="Arial MT"/>
                <a:cs typeface="Arial MT"/>
              </a:rPr>
              <a:t> </a:t>
            </a:r>
            <a:r>
              <a:rPr dirty="0" sz="2100">
                <a:latin typeface="Arial MT"/>
                <a:cs typeface="Arial MT"/>
              </a:rPr>
              <a:t>and </a:t>
            </a:r>
            <a:r>
              <a:rPr dirty="0" sz="2100" spc="-570">
                <a:latin typeface="Arial MT"/>
                <a:cs typeface="Arial MT"/>
              </a:rPr>
              <a:t> </a:t>
            </a:r>
            <a:r>
              <a:rPr dirty="0" sz="2100" spc="-5">
                <a:latin typeface="Arial MT"/>
                <a:cs typeface="Arial MT"/>
              </a:rPr>
              <a:t>Buttocks</a:t>
            </a:r>
            <a:endParaRPr sz="2100">
              <a:latin typeface="Arial MT"/>
              <a:cs typeface="Arial MT"/>
            </a:endParaRPr>
          </a:p>
          <a:p>
            <a:pPr marL="12700" marR="168910">
              <a:lnSpc>
                <a:spcPts val="2400"/>
              </a:lnSpc>
              <a:spcBef>
                <a:spcPts val="1690"/>
              </a:spcBef>
            </a:pPr>
            <a:r>
              <a:rPr dirty="0" sz="2100">
                <a:latin typeface="Arial MT"/>
                <a:cs typeface="Arial MT"/>
              </a:rPr>
              <a:t>Upper </a:t>
            </a:r>
            <a:r>
              <a:rPr dirty="0" sz="2100" spc="5">
                <a:latin typeface="Arial MT"/>
                <a:cs typeface="Arial MT"/>
              </a:rPr>
              <a:t> </a:t>
            </a:r>
            <a:r>
              <a:rPr dirty="0" sz="2100">
                <a:latin typeface="Arial MT"/>
                <a:cs typeface="Arial MT"/>
              </a:rPr>
              <a:t>Ex</a:t>
            </a:r>
            <a:r>
              <a:rPr dirty="0" sz="2100" spc="-5">
                <a:latin typeface="Arial MT"/>
                <a:cs typeface="Arial MT"/>
              </a:rPr>
              <a:t>t</a:t>
            </a:r>
            <a:r>
              <a:rPr dirty="0" sz="2100">
                <a:latin typeface="Arial MT"/>
                <a:cs typeface="Arial MT"/>
              </a:rPr>
              <a:t>remi</a:t>
            </a:r>
            <a:r>
              <a:rPr dirty="0" sz="2100" spc="-5">
                <a:latin typeface="Arial MT"/>
                <a:cs typeface="Arial MT"/>
              </a:rPr>
              <a:t>t</a:t>
            </a:r>
            <a:r>
              <a:rPr dirty="0" sz="2100">
                <a:latin typeface="Arial MT"/>
                <a:cs typeface="Arial MT"/>
              </a:rPr>
              <a:t>ies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5723" y="1892382"/>
            <a:ext cx="663575" cy="1033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7500"/>
              </a:lnSpc>
              <a:spcBef>
                <a:spcPts val="95"/>
              </a:spcBef>
            </a:pPr>
            <a:r>
              <a:rPr dirty="0" sz="2100">
                <a:latin typeface="Arial MT"/>
                <a:cs typeface="Arial MT"/>
              </a:rPr>
              <a:t>Head  </a:t>
            </a:r>
            <a:r>
              <a:rPr dirty="0" sz="2100">
                <a:latin typeface="Arial MT"/>
                <a:cs typeface="Arial MT"/>
              </a:rPr>
              <a:t>Neck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9761" y="1224685"/>
            <a:ext cx="8754110" cy="918210"/>
          </a:xfrm>
          <a:prstGeom prst="rect">
            <a:avLst/>
          </a:prstGeom>
        </p:spPr>
        <p:txBody>
          <a:bodyPr wrap="square" lIns="0" tIns="1498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dirty="0" sz="2100" b="1">
                <a:solidFill>
                  <a:srgbClr val="901827"/>
                </a:solidFill>
                <a:latin typeface="Arial"/>
                <a:cs typeface="Arial"/>
              </a:rPr>
              <a:t>Start</a:t>
            </a:r>
            <a:r>
              <a:rPr dirty="0" sz="2100" spc="-10" b="1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dirty="0" sz="2100" b="1">
                <a:solidFill>
                  <a:srgbClr val="901827"/>
                </a:solidFill>
                <a:latin typeface="Arial"/>
                <a:cs typeface="Arial"/>
              </a:rPr>
              <a:t>at</a:t>
            </a:r>
            <a:r>
              <a:rPr dirty="0" sz="2100" spc="-5" b="1">
                <a:solidFill>
                  <a:srgbClr val="901827"/>
                </a:solidFill>
                <a:latin typeface="Arial"/>
                <a:cs typeface="Arial"/>
              </a:rPr>
              <a:t> the</a:t>
            </a:r>
            <a:r>
              <a:rPr dirty="0" sz="2100" b="1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dirty="0" sz="2100" spc="-5" b="1">
                <a:solidFill>
                  <a:srgbClr val="901827"/>
                </a:solidFill>
                <a:latin typeface="Arial"/>
                <a:cs typeface="Arial"/>
              </a:rPr>
              <a:t>head and work your</a:t>
            </a:r>
            <a:r>
              <a:rPr dirty="0" sz="2100" b="1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dirty="0" sz="2100" spc="-5" b="1">
                <a:solidFill>
                  <a:srgbClr val="901827"/>
                </a:solidFill>
                <a:latin typeface="Arial"/>
                <a:cs typeface="Arial"/>
              </a:rPr>
              <a:t>way</a:t>
            </a:r>
            <a:r>
              <a:rPr dirty="0" sz="2100" b="1">
                <a:solidFill>
                  <a:srgbClr val="901827"/>
                </a:solidFill>
                <a:latin typeface="Arial"/>
                <a:cs typeface="Arial"/>
              </a:rPr>
              <a:t> to</a:t>
            </a:r>
            <a:r>
              <a:rPr dirty="0" sz="2100" spc="-5" b="1">
                <a:solidFill>
                  <a:srgbClr val="901827"/>
                </a:solidFill>
                <a:latin typeface="Arial"/>
                <a:cs typeface="Arial"/>
              </a:rPr>
              <a:t> the</a:t>
            </a:r>
            <a:r>
              <a:rPr dirty="0" sz="2100" b="1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dirty="0" sz="2100" spc="-5" b="1">
                <a:solidFill>
                  <a:srgbClr val="901827"/>
                </a:solidFill>
                <a:latin typeface="Arial"/>
                <a:cs typeface="Arial"/>
              </a:rPr>
              <a:t>toes</a:t>
            </a:r>
            <a:endParaRPr sz="21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1025"/>
              </a:spcBef>
            </a:pPr>
            <a:r>
              <a:rPr dirty="0" sz="2000" spc="-15">
                <a:latin typeface="Arial MT"/>
                <a:cs typeface="Arial MT"/>
              </a:rPr>
              <a:t>Treat</a:t>
            </a:r>
            <a:r>
              <a:rPr dirty="0" sz="2000" spc="-3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minor</a:t>
            </a:r>
            <a:r>
              <a:rPr dirty="0" sz="2000" spc="-3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injuries</a:t>
            </a:r>
            <a:r>
              <a:rPr dirty="0" sz="2000" spc="-3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as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12680" y="2104660"/>
            <a:ext cx="2609850" cy="1136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latin typeface="Arial MT"/>
                <a:cs typeface="Arial MT"/>
              </a:rPr>
              <a:t>they</a:t>
            </a:r>
            <a:r>
              <a:rPr dirty="0" sz="2000" spc="-3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are</a:t>
            </a:r>
            <a:r>
              <a:rPr dirty="0" sz="2000" spc="-2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found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300"/>
              </a:lnSpc>
              <a:spcBef>
                <a:spcPts val="1810"/>
              </a:spcBef>
            </a:pPr>
            <a:r>
              <a:rPr dirty="0" sz="2000">
                <a:latin typeface="Arial MT"/>
                <a:cs typeface="Arial MT"/>
              </a:rPr>
              <a:t>Document</a:t>
            </a:r>
            <a:r>
              <a:rPr dirty="0" sz="2000" spc="-4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any</a:t>
            </a:r>
            <a:r>
              <a:rPr dirty="0" sz="2000" spc="-35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findings </a:t>
            </a:r>
            <a:r>
              <a:rPr dirty="0" sz="2000" spc="-54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on</a:t>
            </a:r>
            <a:r>
              <a:rPr dirty="0" sz="2000" spc="-2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the</a:t>
            </a:r>
            <a:r>
              <a:rPr dirty="0" sz="2000" spc="-20">
                <a:latin typeface="Arial MT"/>
                <a:cs typeface="Arial MT"/>
              </a:rPr>
              <a:t> </a:t>
            </a:r>
            <a:r>
              <a:rPr dirty="0" sz="2000" spc="-5" b="1">
                <a:latin typeface="Arial"/>
                <a:cs typeface="Arial"/>
              </a:rPr>
              <a:t>DD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Form</a:t>
            </a:r>
            <a:r>
              <a:rPr dirty="0" sz="2000" spc="-2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1380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9783" y="5640945"/>
            <a:ext cx="11557635" cy="895350"/>
          </a:xfrm>
          <a:custGeom>
            <a:avLst/>
            <a:gdLst/>
            <a:ahLst/>
            <a:cxnLst/>
            <a:rect l="l" t="t" r="r" b="b"/>
            <a:pathLst>
              <a:path w="11557635" h="895350">
                <a:moveTo>
                  <a:pt x="11465173" y="0"/>
                </a:moveTo>
                <a:lnTo>
                  <a:pt x="92241" y="0"/>
                </a:lnTo>
                <a:lnTo>
                  <a:pt x="56336" y="7248"/>
                </a:lnTo>
                <a:lnTo>
                  <a:pt x="27016" y="27016"/>
                </a:lnTo>
                <a:lnTo>
                  <a:pt x="7248" y="56336"/>
                </a:lnTo>
                <a:lnTo>
                  <a:pt x="0" y="92241"/>
                </a:lnTo>
                <a:lnTo>
                  <a:pt x="0" y="802523"/>
                </a:lnTo>
                <a:lnTo>
                  <a:pt x="7248" y="838428"/>
                </a:lnTo>
                <a:lnTo>
                  <a:pt x="27016" y="867748"/>
                </a:lnTo>
                <a:lnTo>
                  <a:pt x="56336" y="887516"/>
                </a:lnTo>
                <a:lnTo>
                  <a:pt x="92241" y="894764"/>
                </a:lnTo>
                <a:lnTo>
                  <a:pt x="11465173" y="894764"/>
                </a:lnTo>
                <a:lnTo>
                  <a:pt x="11501077" y="887516"/>
                </a:lnTo>
                <a:lnTo>
                  <a:pt x="11530397" y="867748"/>
                </a:lnTo>
                <a:lnTo>
                  <a:pt x="11550165" y="838428"/>
                </a:lnTo>
                <a:lnTo>
                  <a:pt x="11557414" y="802523"/>
                </a:lnTo>
                <a:lnTo>
                  <a:pt x="11557414" y="92241"/>
                </a:lnTo>
                <a:lnTo>
                  <a:pt x="11550165" y="56336"/>
                </a:lnTo>
                <a:lnTo>
                  <a:pt x="11530397" y="27016"/>
                </a:lnTo>
                <a:lnTo>
                  <a:pt x="11501077" y="7248"/>
                </a:lnTo>
                <a:lnTo>
                  <a:pt x="11465173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496973" y="5768656"/>
            <a:ext cx="9493250" cy="56642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dirty="0" sz="1800" spc="-5">
                <a:latin typeface="Arial MT"/>
                <a:cs typeface="Arial MT"/>
              </a:rPr>
              <a:t>The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detailed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examination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takes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some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time,</a:t>
            </a:r>
            <a:r>
              <a:rPr dirty="0" sz="1800">
                <a:latin typeface="Arial MT"/>
                <a:cs typeface="Arial MT"/>
              </a:rPr>
              <a:t> and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may not be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an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option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if </a:t>
            </a:r>
            <a:r>
              <a:rPr dirty="0" sz="1800" spc="-5">
                <a:latin typeface="Arial MT"/>
                <a:cs typeface="Arial MT"/>
              </a:rPr>
              <a:t>evacuation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is ready or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multiple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casualties </a:t>
            </a:r>
            <a:r>
              <a:rPr dirty="0" sz="1800">
                <a:latin typeface="Arial MT"/>
                <a:cs typeface="Arial MT"/>
              </a:rPr>
              <a:t>require </a:t>
            </a:r>
            <a:r>
              <a:rPr dirty="0" sz="1800" spc="-5">
                <a:latin typeface="Arial MT"/>
                <a:cs typeface="Arial MT"/>
              </a:rPr>
              <a:t>attention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73887" y="1819465"/>
            <a:ext cx="11336020" cy="4530090"/>
            <a:chOff x="473887" y="1819465"/>
            <a:chExt cx="11336020" cy="453009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225" y="5818065"/>
              <a:ext cx="610428" cy="53143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0849" y="1819465"/>
              <a:ext cx="1794567" cy="36205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65672" y="3436269"/>
              <a:ext cx="1644077" cy="192309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00949" y="3471545"/>
              <a:ext cx="1519643" cy="17986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10957" y="3444726"/>
              <a:ext cx="1296706" cy="17125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34817" y="3468585"/>
              <a:ext cx="1195106" cy="161098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898364" y="2948132"/>
              <a:ext cx="1365250" cy="847725"/>
            </a:xfrm>
            <a:custGeom>
              <a:avLst/>
              <a:gdLst/>
              <a:ahLst/>
              <a:cxnLst/>
              <a:rect l="l" t="t" r="r" b="b"/>
              <a:pathLst>
                <a:path w="1365250" h="847725">
                  <a:moveTo>
                    <a:pt x="1223944" y="0"/>
                  </a:moveTo>
                  <a:lnTo>
                    <a:pt x="141217" y="0"/>
                  </a:lnTo>
                  <a:lnTo>
                    <a:pt x="96582" y="7199"/>
                  </a:lnTo>
                  <a:lnTo>
                    <a:pt x="57816" y="27246"/>
                  </a:lnTo>
                  <a:lnTo>
                    <a:pt x="27246" y="57815"/>
                  </a:lnTo>
                  <a:lnTo>
                    <a:pt x="7199" y="96580"/>
                  </a:lnTo>
                  <a:lnTo>
                    <a:pt x="0" y="141216"/>
                  </a:lnTo>
                  <a:lnTo>
                    <a:pt x="0" y="706070"/>
                  </a:lnTo>
                  <a:lnTo>
                    <a:pt x="7199" y="750706"/>
                  </a:lnTo>
                  <a:lnTo>
                    <a:pt x="27246" y="789471"/>
                  </a:lnTo>
                  <a:lnTo>
                    <a:pt x="57816" y="820041"/>
                  </a:lnTo>
                  <a:lnTo>
                    <a:pt x="96582" y="840088"/>
                  </a:lnTo>
                  <a:lnTo>
                    <a:pt x="141217" y="847288"/>
                  </a:lnTo>
                  <a:lnTo>
                    <a:pt x="1223944" y="847288"/>
                  </a:lnTo>
                  <a:lnTo>
                    <a:pt x="1268580" y="840088"/>
                  </a:lnTo>
                  <a:lnTo>
                    <a:pt x="1307345" y="820041"/>
                  </a:lnTo>
                  <a:lnTo>
                    <a:pt x="1337914" y="789471"/>
                  </a:lnTo>
                  <a:lnTo>
                    <a:pt x="1357961" y="750706"/>
                  </a:lnTo>
                  <a:lnTo>
                    <a:pt x="1365161" y="706070"/>
                  </a:lnTo>
                  <a:lnTo>
                    <a:pt x="1365161" y="141216"/>
                  </a:lnTo>
                  <a:lnTo>
                    <a:pt x="1357961" y="96580"/>
                  </a:lnTo>
                  <a:lnTo>
                    <a:pt x="1337914" y="57815"/>
                  </a:lnTo>
                  <a:lnTo>
                    <a:pt x="1307345" y="27246"/>
                  </a:lnTo>
                  <a:lnTo>
                    <a:pt x="1268580" y="7199"/>
                  </a:lnTo>
                  <a:lnTo>
                    <a:pt x="1223944" y="0"/>
                  </a:lnTo>
                  <a:close/>
                </a:path>
              </a:pathLst>
            </a:custGeom>
            <a:solidFill>
              <a:srgbClr val="00B0F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898364" y="2948132"/>
              <a:ext cx="1365250" cy="847725"/>
            </a:xfrm>
            <a:custGeom>
              <a:avLst/>
              <a:gdLst/>
              <a:ahLst/>
              <a:cxnLst/>
              <a:rect l="l" t="t" r="r" b="b"/>
              <a:pathLst>
                <a:path w="1365250" h="847725">
                  <a:moveTo>
                    <a:pt x="141217" y="847287"/>
                  </a:moveTo>
                  <a:lnTo>
                    <a:pt x="96581" y="840088"/>
                  </a:lnTo>
                  <a:lnTo>
                    <a:pt x="57816" y="820041"/>
                  </a:lnTo>
                  <a:lnTo>
                    <a:pt x="27246" y="789471"/>
                  </a:lnTo>
                  <a:lnTo>
                    <a:pt x="7199" y="750706"/>
                  </a:lnTo>
                  <a:lnTo>
                    <a:pt x="0" y="706070"/>
                  </a:lnTo>
                  <a:lnTo>
                    <a:pt x="0" y="141217"/>
                  </a:lnTo>
                  <a:lnTo>
                    <a:pt x="7199" y="96581"/>
                  </a:lnTo>
                  <a:lnTo>
                    <a:pt x="27246" y="57816"/>
                  </a:lnTo>
                  <a:lnTo>
                    <a:pt x="57816" y="27246"/>
                  </a:lnTo>
                  <a:lnTo>
                    <a:pt x="96581" y="7199"/>
                  </a:lnTo>
                  <a:lnTo>
                    <a:pt x="141217" y="0"/>
                  </a:lnTo>
                </a:path>
                <a:path w="1365250" h="847725">
                  <a:moveTo>
                    <a:pt x="1223943" y="0"/>
                  </a:moveTo>
                  <a:lnTo>
                    <a:pt x="1268579" y="7199"/>
                  </a:lnTo>
                  <a:lnTo>
                    <a:pt x="1307344" y="27246"/>
                  </a:lnTo>
                  <a:lnTo>
                    <a:pt x="1337914" y="57816"/>
                  </a:lnTo>
                  <a:lnTo>
                    <a:pt x="1357961" y="96581"/>
                  </a:lnTo>
                  <a:lnTo>
                    <a:pt x="1365161" y="141217"/>
                  </a:lnTo>
                  <a:lnTo>
                    <a:pt x="1365161" y="706070"/>
                  </a:lnTo>
                  <a:lnTo>
                    <a:pt x="1357961" y="750706"/>
                  </a:lnTo>
                  <a:lnTo>
                    <a:pt x="1337914" y="789471"/>
                  </a:lnTo>
                  <a:lnTo>
                    <a:pt x="1307344" y="820041"/>
                  </a:lnTo>
                  <a:lnTo>
                    <a:pt x="1268579" y="840088"/>
                  </a:lnTo>
                  <a:lnTo>
                    <a:pt x="1223943" y="847287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236996" y="2713239"/>
              <a:ext cx="688340" cy="186055"/>
            </a:xfrm>
            <a:custGeom>
              <a:avLst/>
              <a:gdLst/>
              <a:ahLst/>
              <a:cxnLst/>
              <a:rect l="l" t="t" r="r" b="b"/>
              <a:pathLst>
                <a:path w="688339" h="186055">
                  <a:moveTo>
                    <a:pt x="656904" y="0"/>
                  </a:moveTo>
                  <a:lnTo>
                    <a:pt x="30993" y="0"/>
                  </a:lnTo>
                  <a:lnTo>
                    <a:pt x="18929" y="2435"/>
                  </a:lnTo>
                  <a:lnTo>
                    <a:pt x="9077" y="9077"/>
                  </a:lnTo>
                  <a:lnTo>
                    <a:pt x="2435" y="18929"/>
                  </a:lnTo>
                  <a:lnTo>
                    <a:pt x="0" y="30993"/>
                  </a:lnTo>
                  <a:lnTo>
                    <a:pt x="0" y="154964"/>
                  </a:lnTo>
                  <a:lnTo>
                    <a:pt x="2435" y="167027"/>
                  </a:lnTo>
                  <a:lnTo>
                    <a:pt x="9077" y="176879"/>
                  </a:lnTo>
                  <a:lnTo>
                    <a:pt x="18929" y="183521"/>
                  </a:lnTo>
                  <a:lnTo>
                    <a:pt x="30993" y="185957"/>
                  </a:lnTo>
                  <a:lnTo>
                    <a:pt x="656904" y="185957"/>
                  </a:lnTo>
                  <a:lnTo>
                    <a:pt x="668968" y="183521"/>
                  </a:lnTo>
                  <a:lnTo>
                    <a:pt x="678820" y="176879"/>
                  </a:lnTo>
                  <a:lnTo>
                    <a:pt x="685462" y="167027"/>
                  </a:lnTo>
                  <a:lnTo>
                    <a:pt x="687898" y="154964"/>
                  </a:lnTo>
                  <a:lnTo>
                    <a:pt x="687898" y="30993"/>
                  </a:lnTo>
                  <a:lnTo>
                    <a:pt x="685462" y="18929"/>
                  </a:lnTo>
                  <a:lnTo>
                    <a:pt x="678820" y="9077"/>
                  </a:lnTo>
                  <a:lnTo>
                    <a:pt x="668968" y="2435"/>
                  </a:lnTo>
                  <a:lnTo>
                    <a:pt x="656904" y="0"/>
                  </a:lnTo>
                  <a:close/>
                </a:path>
              </a:pathLst>
            </a:custGeom>
            <a:solidFill>
              <a:srgbClr val="92D05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236996" y="2713239"/>
              <a:ext cx="688340" cy="186055"/>
            </a:xfrm>
            <a:custGeom>
              <a:avLst/>
              <a:gdLst/>
              <a:ahLst/>
              <a:cxnLst/>
              <a:rect l="l" t="t" r="r" b="b"/>
              <a:pathLst>
                <a:path w="688339" h="186055">
                  <a:moveTo>
                    <a:pt x="30993" y="185956"/>
                  </a:moveTo>
                  <a:lnTo>
                    <a:pt x="18929" y="183520"/>
                  </a:lnTo>
                  <a:lnTo>
                    <a:pt x="9077" y="176878"/>
                  </a:lnTo>
                  <a:lnTo>
                    <a:pt x="2435" y="167026"/>
                  </a:lnTo>
                  <a:lnTo>
                    <a:pt x="0" y="154962"/>
                  </a:lnTo>
                  <a:lnTo>
                    <a:pt x="0" y="30993"/>
                  </a:lnTo>
                  <a:lnTo>
                    <a:pt x="2435" y="18929"/>
                  </a:lnTo>
                  <a:lnTo>
                    <a:pt x="9077" y="9077"/>
                  </a:lnTo>
                  <a:lnTo>
                    <a:pt x="18929" y="2435"/>
                  </a:lnTo>
                  <a:lnTo>
                    <a:pt x="30993" y="0"/>
                  </a:lnTo>
                </a:path>
                <a:path w="688339" h="186055">
                  <a:moveTo>
                    <a:pt x="656904" y="0"/>
                  </a:moveTo>
                  <a:lnTo>
                    <a:pt x="668968" y="2435"/>
                  </a:lnTo>
                  <a:lnTo>
                    <a:pt x="678820" y="9077"/>
                  </a:lnTo>
                  <a:lnTo>
                    <a:pt x="685462" y="18929"/>
                  </a:lnTo>
                  <a:lnTo>
                    <a:pt x="687898" y="30993"/>
                  </a:lnTo>
                  <a:lnTo>
                    <a:pt x="687898" y="154962"/>
                  </a:lnTo>
                  <a:lnTo>
                    <a:pt x="685462" y="167026"/>
                  </a:lnTo>
                  <a:lnTo>
                    <a:pt x="678820" y="176878"/>
                  </a:lnTo>
                  <a:lnTo>
                    <a:pt x="668968" y="183520"/>
                  </a:lnTo>
                  <a:lnTo>
                    <a:pt x="656904" y="185956"/>
                  </a:lnTo>
                </a:path>
              </a:pathLst>
            </a:custGeom>
            <a:ln w="254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125609" y="1865952"/>
              <a:ext cx="938530" cy="805815"/>
            </a:xfrm>
            <a:custGeom>
              <a:avLst/>
              <a:gdLst/>
              <a:ahLst/>
              <a:cxnLst/>
              <a:rect l="l" t="t" r="r" b="b"/>
              <a:pathLst>
                <a:path w="938529" h="805814">
                  <a:moveTo>
                    <a:pt x="804236" y="0"/>
                  </a:moveTo>
                  <a:lnTo>
                    <a:pt x="134227" y="0"/>
                  </a:lnTo>
                  <a:lnTo>
                    <a:pt x="91801" y="6842"/>
                  </a:lnTo>
                  <a:lnTo>
                    <a:pt x="54954" y="25897"/>
                  </a:lnTo>
                  <a:lnTo>
                    <a:pt x="25898" y="54953"/>
                  </a:lnTo>
                  <a:lnTo>
                    <a:pt x="6843" y="91800"/>
                  </a:lnTo>
                  <a:lnTo>
                    <a:pt x="0" y="134226"/>
                  </a:lnTo>
                  <a:lnTo>
                    <a:pt x="0" y="671114"/>
                  </a:lnTo>
                  <a:lnTo>
                    <a:pt x="6843" y="713541"/>
                  </a:lnTo>
                  <a:lnTo>
                    <a:pt x="25898" y="750388"/>
                  </a:lnTo>
                  <a:lnTo>
                    <a:pt x="54954" y="779444"/>
                  </a:lnTo>
                  <a:lnTo>
                    <a:pt x="91801" y="798499"/>
                  </a:lnTo>
                  <a:lnTo>
                    <a:pt x="134227" y="805342"/>
                  </a:lnTo>
                  <a:lnTo>
                    <a:pt x="804236" y="805342"/>
                  </a:lnTo>
                  <a:lnTo>
                    <a:pt x="846662" y="798499"/>
                  </a:lnTo>
                  <a:lnTo>
                    <a:pt x="883508" y="779444"/>
                  </a:lnTo>
                  <a:lnTo>
                    <a:pt x="912564" y="750388"/>
                  </a:lnTo>
                  <a:lnTo>
                    <a:pt x="931619" y="713541"/>
                  </a:lnTo>
                  <a:lnTo>
                    <a:pt x="938462" y="671114"/>
                  </a:lnTo>
                  <a:lnTo>
                    <a:pt x="938462" y="134226"/>
                  </a:lnTo>
                  <a:lnTo>
                    <a:pt x="931619" y="91800"/>
                  </a:lnTo>
                  <a:lnTo>
                    <a:pt x="912564" y="54953"/>
                  </a:lnTo>
                  <a:lnTo>
                    <a:pt x="883508" y="25897"/>
                  </a:lnTo>
                  <a:lnTo>
                    <a:pt x="846662" y="6842"/>
                  </a:lnTo>
                  <a:lnTo>
                    <a:pt x="804236" y="0"/>
                  </a:lnTo>
                  <a:close/>
                </a:path>
              </a:pathLst>
            </a:custGeom>
            <a:solidFill>
              <a:srgbClr val="7030A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125609" y="1865952"/>
              <a:ext cx="938530" cy="805815"/>
            </a:xfrm>
            <a:custGeom>
              <a:avLst/>
              <a:gdLst/>
              <a:ahLst/>
              <a:cxnLst/>
              <a:rect l="l" t="t" r="r" b="b"/>
              <a:pathLst>
                <a:path w="938529" h="805814">
                  <a:moveTo>
                    <a:pt x="134226" y="805342"/>
                  </a:moveTo>
                  <a:lnTo>
                    <a:pt x="91800" y="798499"/>
                  </a:lnTo>
                  <a:lnTo>
                    <a:pt x="54954" y="779444"/>
                  </a:lnTo>
                  <a:lnTo>
                    <a:pt x="25898" y="750388"/>
                  </a:lnTo>
                  <a:lnTo>
                    <a:pt x="6842" y="713542"/>
                  </a:lnTo>
                  <a:lnTo>
                    <a:pt x="0" y="671116"/>
                  </a:lnTo>
                  <a:lnTo>
                    <a:pt x="0" y="134227"/>
                  </a:lnTo>
                  <a:lnTo>
                    <a:pt x="6842" y="91800"/>
                  </a:lnTo>
                  <a:lnTo>
                    <a:pt x="25898" y="54954"/>
                  </a:lnTo>
                  <a:lnTo>
                    <a:pt x="54954" y="25898"/>
                  </a:lnTo>
                  <a:lnTo>
                    <a:pt x="91800" y="6842"/>
                  </a:lnTo>
                  <a:lnTo>
                    <a:pt x="134226" y="0"/>
                  </a:lnTo>
                </a:path>
                <a:path w="938529" h="805814">
                  <a:moveTo>
                    <a:pt x="804235" y="0"/>
                  </a:moveTo>
                  <a:lnTo>
                    <a:pt x="846662" y="6842"/>
                  </a:lnTo>
                  <a:lnTo>
                    <a:pt x="883508" y="25898"/>
                  </a:lnTo>
                  <a:lnTo>
                    <a:pt x="912564" y="54954"/>
                  </a:lnTo>
                  <a:lnTo>
                    <a:pt x="931619" y="91800"/>
                  </a:lnTo>
                  <a:lnTo>
                    <a:pt x="938462" y="134227"/>
                  </a:lnTo>
                  <a:lnTo>
                    <a:pt x="938462" y="671116"/>
                  </a:lnTo>
                  <a:lnTo>
                    <a:pt x="931619" y="713542"/>
                  </a:lnTo>
                  <a:lnTo>
                    <a:pt x="912564" y="750388"/>
                  </a:lnTo>
                  <a:lnTo>
                    <a:pt x="883508" y="779444"/>
                  </a:lnTo>
                  <a:lnTo>
                    <a:pt x="846662" y="798499"/>
                  </a:lnTo>
                  <a:lnTo>
                    <a:pt x="804235" y="805342"/>
                  </a:lnTo>
                </a:path>
              </a:pathLst>
            </a:custGeom>
            <a:ln w="25400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991570" y="3847152"/>
              <a:ext cx="1200150" cy="1492250"/>
            </a:xfrm>
            <a:custGeom>
              <a:avLst/>
              <a:gdLst/>
              <a:ahLst/>
              <a:cxnLst/>
              <a:rect l="l" t="t" r="r" b="b"/>
              <a:pathLst>
                <a:path w="1200150" h="1492250">
                  <a:moveTo>
                    <a:pt x="999684" y="0"/>
                  </a:moveTo>
                  <a:lnTo>
                    <a:pt x="199941" y="0"/>
                  </a:lnTo>
                  <a:lnTo>
                    <a:pt x="154096" y="5280"/>
                  </a:lnTo>
                  <a:lnTo>
                    <a:pt x="112011" y="20322"/>
                  </a:lnTo>
                  <a:lnTo>
                    <a:pt x="74887" y="43924"/>
                  </a:lnTo>
                  <a:lnTo>
                    <a:pt x="43924" y="74887"/>
                  </a:lnTo>
                  <a:lnTo>
                    <a:pt x="20322" y="112011"/>
                  </a:lnTo>
                  <a:lnTo>
                    <a:pt x="5280" y="154095"/>
                  </a:lnTo>
                  <a:lnTo>
                    <a:pt x="0" y="199939"/>
                  </a:lnTo>
                  <a:lnTo>
                    <a:pt x="0" y="1292265"/>
                  </a:lnTo>
                  <a:lnTo>
                    <a:pt x="5280" y="1338110"/>
                  </a:lnTo>
                  <a:lnTo>
                    <a:pt x="20322" y="1380194"/>
                  </a:lnTo>
                  <a:lnTo>
                    <a:pt x="43924" y="1417318"/>
                  </a:lnTo>
                  <a:lnTo>
                    <a:pt x="74887" y="1448281"/>
                  </a:lnTo>
                  <a:lnTo>
                    <a:pt x="112011" y="1471884"/>
                  </a:lnTo>
                  <a:lnTo>
                    <a:pt x="154096" y="1486926"/>
                  </a:lnTo>
                  <a:lnTo>
                    <a:pt x="199941" y="1492206"/>
                  </a:lnTo>
                  <a:lnTo>
                    <a:pt x="999684" y="1492206"/>
                  </a:lnTo>
                  <a:lnTo>
                    <a:pt x="1045528" y="1486926"/>
                  </a:lnTo>
                  <a:lnTo>
                    <a:pt x="1087612" y="1471884"/>
                  </a:lnTo>
                  <a:lnTo>
                    <a:pt x="1124736" y="1448281"/>
                  </a:lnTo>
                  <a:lnTo>
                    <a:pt x="1155699" y="1417318"/>
                  </a:lnTo>
                  <a:lnTo>
                    <a:pt x="1179302" y="1380194"/>
                  </a:lnTo>
                  <a:lnTo>
                    <a:pt x="1194343" y="1338110"/>
                  </a:lnTo>
                  <a:lnTo>
                    <a:pt x="1199624" y="1292265"/>
                  </a:lnTo>
                  <a:lnTo>
                    <a:pt x="1199624" y="199939"/>
                  </a:lnTo>
                  <a:lnTo>
                    <a:pt x="1194343" y="154095"/>
                  </a:lnTo>
                  <a:lnTo>
                    <a:pt x="1179302" y="112011"/>
                  </a:lnTo>
                  <a:lnTo>
                    <a:pt x="1155699" y="74887"/>
                  </a:lnTo>
                  <a:lnTo>
                    <a:pt x="1124736" y="43924"/>
                  </a:lnTo>
                  <a:lnTo>
                    <a:pt x="1087612" y="20322"/>
                  </a:lnTo>
                  <a:lnTo>
                    <a:pt x="1045528" y="5280"/>
                  </a:lnTo>
                  <a:lnTo>
                    <a:pt x="999684" y="0"/>
                  </a:lnTo>
                  <a:close/>
                </a:path>
              </a:pathLst>
            </a:custGeom>
            <a:solidFill>
              <a:srgbClr val="FF63F8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991570" y="3847152"/>
              <a:ext cx="1200150" cy="1492250"/>
            </a:xfrm>
            <a:custGeom>
              <a:avLst/>
              <a:gdLst/>
              <a:ahLst/>
              <a:cxnLst/>
              <a:rect l="l" t="t" r="r" b="b"/>
              <a:pathLst>
                <a:path w="1200150" h="1492250">
                  <a:moveTo>
                    <a:pt x="199941" y="1492206"/>
                  </a:moveTo>
                  <a:lnTo>
                    <a:pt x="154096" y="1486926"/>
                  </a:lnTo>
                  <a:lnTo>
                    <a:pt x="112012" y="1471884"/>
                  </a:lnTo>
                  <a:lnTo>
                    <a:pt x="74888" y="1448282"/>
                  </a:lnTo>
                  <a:lnTo>
                    <a:pt x="43924" y="1417318"/>
                  </a:lnTo>
                  <a:lnTo>
                    <a:pt x="20322" y="1380195"/>
                  </a:lnTo>
                  <a:lnTo>
                    <a:pt x="5280" y="1338110"/>
                  </a:lnTo>
                  <a:lnTo>
                    <a:pt x="0" y="1292265"/>
                  </a:lnTo>
                  <a:lnTo>
                    <a:pt x="0" y="199941"/>
                  </a:lnTo>
                  <a:lnTo>
                    <a:pt x="5280" y="154096"/>
                  </a:lnTo>
                  <a:lnTo>
                    <a:pt x="20322" y="112012"/>
                  </a:lnTo>
                  <a:lnTo>
                    <a:pt x="43924" y="74888"/>
                  </a:lnTo>
                  <a:lnTo>
                    <a:pt x="74888" y="43924"/>
                  </a:lnTo>
                  <a:lnTo>
                    <a:pt x="112012" y="20322"/>
                  </a:lnTo>
                  <a:lnTo>
                    <a:pt x="154096" y="5280"/>
                  </a:lnTo>
                  <a:lnTo>
                    <a:pt x="199941" y="0"/>
                  </a:lnTo>
                </a:path>
                <a:path w="1200150" h="1492250">
                  <a:moveTo>
                    <a:pt x="999684" y="0"/>
                  </a:moveTo>
                  <a:lnTo>
                    <a:pt x="1045528" y="5280"/>
                  </a:lnTo>
                  <a:lnTo>
                    <a:pt x="1087613" y="20322"/>
                  </a:lnTo>
                  <a:lnTo>
                    <a:pt x="1124736" y="43924"/>
                  </a:lnTo>
                  <a:lnTo>
                    <a:pt x="1155700" y="74888"/>
                  </a:lnTo>
                  <a:lnTo>
                    <a:pt x="1179302" y="112012"/>
                  </a:lnTo>
                  <a:lnTo>
                    <a:pt x="1194344" y="154096"/>
                  </a:lnTo>
                  <a:lnTo>
                    <a:pt x="1199624" y="199941"/>
                  </a:lnTo>
                  <a:lnTo>
                    <a:pt x="1199624" y="1292265"/>
                  </a:lnTo>
                  <a:lnTo>
                    <a:pt x="1194344" y="1338110"/>
                  </a:lnTo>
                  <a:lnTo>
                    <a:pt x="1179302" y="1380195"/>
                  </a:lnTo>
                  <a:lnTo>
                    <a:pt x="1155700" y="1417318"/>
                  </a:lnTo>
                  <a:lnTo>
                    <a:pt x="1124736" y="1448282"/>
                  </a:lnTo>
                  <a:lnTo>
                    <a:pt x="1087613" y="1471884"/>
                  </a:lnTo>
                  <a:lnTo>
                    <a:pt x="1045528" y="1486926"/>
                  </a:lnTo>
                  <a:lnTo>
                    <a:pt x="999684" y="1492206"/>
                  </a:lnTo>
                </a:path>
              </a:pathLst>
            </a:custGeom>
            <a:ln w="25400">
              <a:solidFill>
                <a:srgbClr val="FF63F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73887" y="4100070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4">
                  <a:moveTo>
                    <a:pt x="172201" y="0"/>
                  </a:moveTo>
                  <a:lnTo>
                    <a:pt x="128518" y="5604"/>
                  </a:lnTo>
                  <a:lnTo>
                    <a:pt x="87156" y="22416"/>
                  </a:lnTo>
                  <a:lnTo>
                    <a:pt x="50436" y="50436"/>
                  </a:lnTo>
                  <a:lnTo>
                    <a:pt x="22416" y="87156"/>
                  </a:lnTo>
                  <a:lnTo>
                    <a:pt x="5604" y="128518"/>
                  </a:lnTo>
                  <a:lnTo>
                    <a:pt x="0" y="172202"/>
                  </a:lnTo>
                  <a:lnTo>
                    <a:pt x="5604" y="215886"/>
                  </a:lnTo>
                  <a:lnTo>
                    <a:pt x="22416" y="257248"/>
                  </a:lnTo>
                  <a:lnTo>
                    <a:pt x="50436" y="293968"/>
                  </a:lnTo>
                  <a:lnTo>
                    <a:pt x="87156" y="321988"/>
                  </a:lnTo>
                  <a:lnTo>
                    <a:pt x="128518" y="338800"/>
                  </a:lnTo>
                  <a:lnTo>
                    <a:pt x="172201" y="344404"/>
                  </a:lnTo>
                  <a:lnTo>
                    <a:pt x="215885" y="338800"/>
                  </a:lnTo>
                  <a:lnTo>
                    <a:pt x="257247" y="321988"/>
                  </a:lnTo>
                  <a:lnTo>
                    <a:pt x="293967" y="293968"/>
                  </a:lnTo>
                  <a:lnTo>
                    <a:pt x="321987" y="257248"/>
                  </a:lnTo>
                  <a:lnTo>
                    <a:pt x="338799" y="215886"/>
                  </a:lnTo>
                  <a:lnTo>
                    <a:pt x="344403" y="172202"/>
                  </a:lnTo>
                  <a:lnTo>
                    <a:pt x="338799" y="128518"/>
                  </a:lnTo>
                  <a:lnTo>
                    <a:pt x="321987" y="87156"/>
                  </a:lnTo>
                  <a:lnTo>
                    <a:pt x="293967" y="50436"/>
                  </a:lnTo>
                  <a:lnTo>
                    <a:pt x="257247" y="22416"/>
                  </a:lnTo>
                  <a:lnTo>
                    <a:pt x="215885" y="5604"/>
                  </a:lnTo>
                  <a:lnTo>
                    <a:pt x="172201" y="0"/>
                  </a:lnTo>
                  <a:close/>
                </a:path>
              </a:pathLst>
            </a:custGeom>
            <a:solidFill>
              <a:srgbClr val="FF63F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562757" y="4093641"/>
            <a:ext cx="1670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73887" y="2122657"/>
            <a:ext cx="344805" cy="1478280"/>
            <a:chOff x="473887" y="2122657"/>
            <a:chExt cx="344805" cy="1478280"/>
          </a:xfrm>
        </p:grpSpPr>
        <p:sp>
          <p:nvSpPr>
            <p:cNvPr id="33" name="object 33"/>
            <p:cNvSpPr/>
            <p:nvPr/>
          </p:nvSpPr>
          <p:spPr>
            <a:xfrm>
              <a:off x="473887" y="2122657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5">
                  <a:moveTo>
                    <a:pt x="172201" y="0"/>
                  </a:moveTo>
                  <a:lnTo>
                    <a:pt x="128518" y="5604"/>
                  </a:lnTo>
                  <a:lnTo>
                    <a:pt x="87156" y="22416"/>
                  </a:lnTo>
                  <a:lnTo>
                    <a:pt x="50436" y="50436"/>
                  </a:lnTo>
                  <a:lnTo>
                    <a:pt x="22416" y="87156"/>
                  </a:lnTo>
                  <a:lnTo>
                    <a:pt x="5604" y="128518"/>
                  </a:lnTo>
                  <a:lnTo>
                    <a:pt x="0" y="172201"/>
                  </a:lnTo>
                  <a:lnTo>
                    <a:pt x="5604" y="215885"/>
                  </a:lnTo>
                  <a:lnTo>
                    <a:pt x="22416" y="257247"/>
                  </a:lnTo>
                  <a:lnTo>
                    <a:pt x="50436" y="293966"/>
                  </a:lnTo>
                  <a:lnTo>
                    <a:pt x="87156" y="321987"/>
                  </a:lnTo>
                  <a:lnTo>
                    <a:pt x="128518" y="338799"/>
                  </a:lnTo>
                  <a:lnTo>
                    <a:pt x="172201" y="344403"/>
                  </a:lnTo>
                  <a:lnTo>
                    <a:pt x="215885" y="338799"/>
                  </a:lnTo>
                  <a:lnTo>
                    <a:pt x="257247" y="321987"/>
                  </a:lnTo>
                  <a:lnTo>
                    <a:pt x="293967" y="293966"/>
                  </a:lnTo>
                  <a:lnTo>
                    <a:pt x="321987" y="257247"/>
                  </a:lnTo>
                  <a:lnTo>
                    <a:pt x="338799" y="215885"/>
                  </a:lnTo>
                  <a:lnTo>
                    <a:pt x="344403" y="172201"/>
                  </a:lnTo>
                  <a:lnTo>
                    <a:pt x="338799" y="128518"/>
                  </a:lnTo>
                  <a:lnTo>
                    <a:pt x="321987" y="87156"/>
                  </a:lnTo>
                  <a:lnTo>
                    <a:pt x="293967" y="50436"/>
                  </a:lnTo>
                  <a:lnTo>
                    <a:pt x="257247" y="22416"/>
                  </a:lnTo>
                  <a:lnTo>
                    <a:pt x="215885" y="5604"/>
                  </a:lnTo>
                  <a:lnTo>
                    <a:pt x="17220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73887" y="3256428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4">
                  <a:moveTo>
                    <a:pt x="172201" y="0"/>
                  </a:moveTo>
                  <a:lnTo>
                    <a:pt x="128518" y="5604"/>
                  </a:lnTo>
                  <a:lnTo>
                    <a:pt x="87156" y="22416"/>
                  </a:lnTo>
                  <a:lnTo>
                    <a:pt x="50436" y="50436"/>
                  </a:lnTo>
                  <a:lnTo>
                    <a:pt x="22416" y="87156"/>
                  </a:lnTo>
                  <a:lnTo>
                    <a:pt x="5604" y="128518"/>
                  </a:lnTo>
                  <a:lnTo>
                    <a:pt x="0" y="172201"/>
                  </a:lnTo>
                  <a:lnTo>
                    <a:pt x="5604" y="215885"/>
                  </a:lnTo>
                  <a:lnTo>
                    <a:pt x="22416" y="257247"/>
                  </a:lnTo>
                  <a:lnTo>
                    <a:pt x="50436" y="293966"/>
                  </a:lnTo>
                  <a:lnTo>
                    <a:pt x="87156" y="321987"/>
                  </a:lnTo>
                  <a:lnTo>
                    <a:pt x="128518" y="338799"/>
                  </a:lnTo>
                  <a:lnTo>
                    <a:pt x="172201" y="344403"/>
                  </a:lnTo>
                  <a:lnTo>
                    <a:pt x="215885" y="338799"/>
                  </a:lnTo>
                  <a:lnTo>
                    <a:pt x="257247" y="321987"/>
                  </a:lnTo>
                  <a:lnTo>
                    <a:pt x="293967" y="293966"/>
                  </a:lnTo>
                  <a:lnTo>
                    <a:pt x="321987" y="257247"/>
                  </a:lnTo>
                  <a:lnTo>
                    <a:pt x="338799" y="215885"/>
                  </a:lnTo>
                  <a:lnTo>
                    <a:pt x="344403" y="172201"/>
                  </a:lnTo>
                  <a:lnTo>
                    <a:pt x="338799" y="128518"/>
                  </a:lnTo>
                  <a:lnTo>
                    <a:pt x="321987" y="87156"/>
                  </a:lnTo>
                  <a:lnTo>
                    <a:pt x="293967" y="50436"/>
                  </a:lnTo>
                  <a:lnTo>
                    <a:pt x="257247" y="22416"/>
                  </a:lnTo>
                  <a:lnTo>
                    <a:pt x="215885" y="5604"/>
                  </a:lnTo>
                  <a:lnTo>
                    <a:pt x="172201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562757" y="3249998"/>
            <a:ext cx="1670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3887" y="2587684"/>
            <a:ext cx="344805" cy="344805"/>
          </a:xfrm>
          <a:custGeom>
            <a:avLst/>
            <a:gdLst/>
            <a:ahLst/>
            <a:cxnLst/>
            <a:rect l="l" t="t" r="r" b="b"/>
            <a:pathLst>
              <a:path w="344805" h="344805">
                <a:moveTo>
                  <a:pt x="172201" y="0"/>
                </a:moveTo>
                <a:lnTo>
                  <a:pt x="128518" y="5604"/>
                </a:lnTo>
                <a:lnTo>
                  <a:pt x="87156" y="22416"/>
                </a:lnTo>
                <a:lnTo>
                  <a:pt x="50436" y="50436"/>
                </a:lnTo>
                <a:lnTo>
                  <a:pt x="22416" y="87156"/>
                </a:lnTo>
                <a:lnTo>
                  <a:pt x="5604" y="128518"/>
                </a:lnTo>
                <a:lnTo>
                  <a:pt x="0" y="172202"/>
                </a:lnTo>
                <a:lnTo>
                  <a:pt x="5604" y="215886"/>
                </a:lnTo>
                <a:lnTo>
                  <a:pt x="22416" y="257248"/>
                </a:lnTo>
                <a:lnTo>
                  <a:pt x="50436" y="293968"/>
                </a:lnTo>
                <a:lnTo>
                  <a:pt x="87156" y="321988"/>
                </a:lnTo>
                <a:lnTo>
                  <a:pt x="128518" y="338800"/>
                </a:lnTo>
                <a:lnTo>
                  <a:pt x="172201" y="344404"/>
                </a:lnTo>
                <a:lnTo>
                  <a:pt x="215885" y="338800"/>
                </a:lnTo>
                <a:lnTo>
                  <a:pt x="257247" y="321988"/>
                </a:lnTo>
                <a:lnTo>
                  <a:pt x="293967" y="293968"/>
                </a:lnTo>
                <a:lnTo>
                  <a:pt x="321987" y="257248"/>
                </a:lnTo>
                <a:lnTo>
                  <a:pt x="338799" y="215886"/>
                </a:lnTo>
                <a:lnTo>
                  <a:pt x="344403" y="172202"/>
                </a:lnTo>
                <a:lnTo>
                  <a:pt x="338799" y="128518"/>
                </a:lnTo>
                <a:lnTo>
                  <a:pt x="321987" y="87156"/>
                </a:lnTo>
                <a:lnTo>
                  <a:pt x="293967" y="50436"/>
                </a:lnTo>
                <a:lnTo>
                  <a:pt x="257247" y="22416"/>
                </a:lnTo>
                <a:lnTo>
                  <a:pt x="215885" y="5604"/>
                </a:lnTo>
                <a:lnTo>
                  <a:pt x="172201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562757" y="1955999"/>
            <a:ext cx="167005" cy="955675"/>
          </a:xfrm>
          <a:prstGeom prst="rect">
            <a:avLst/>
          </a:prstGeom>
        </p:spPr>
        <p:txBody>
          <a:bodyPr wrap="square" lIns="0" tIns="172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764584" y="2286638"/>
            <a:ext cx="5540375" cy="3124835"/>
            <a:chOff x="1764584" y="2286638"/>
            <a:chExt cx="5540375" cy="3124835"/>
          </a:xfrm>
        </p:grpSpPr>
        <p:sp>
          <p:nvSpPr>
            <p:cNvPr id="39" name="object 39"/>
            <p:cNvSpPr/>
            <p:nvPr/>
          </p:nvSpPr>
          <p:spPr>
            <a:xfrm>
              <a:off x="2249054" y="4267852"/>
              <a:ext cx="540385" cy="0"/>
            </a:xfrm>
            <a:custGeom>
              <a:avLst/>
              <a:gdLst/>
              <a:ahLst/>
              <a:cxnLst/>
              <a:rect l="l" t="t" r="r" b="b"/>
              <a:pathLst>
                <a:path w="540385" h="0">
                  <a:moveTo>
                    <a:pt x="0" y="0"/>
                  </a:moveTo>
                  <a:lnTo>
                    <a:pt x="539999" y="0"/>
                  </a:lnTo>
                </a:path>
              </a:pathLst>
            </a:custGeom>
            <a:ln w="25400">
              <a:solidFill>
                <a:srgbClr val="FF63F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838735" y="3407881"/>
              <a:ext cx="849630" cy="0"/>
            </a:xfrm>
            <a:custGeom>
              <a:avLst/>
              <a:gdLst/>
              <a:ahLst/>
              <a:cxnLst/>
              <a:rect l="l" t="t" r="r" b="b"/>
              <a:pathLst>
                <a:path w="849630" h="0">
                  <a:moveTo>
                    <a:pt x="0" y="0"/>
                  </a:moveTo>
                  <a:lnTo>
                    <a:pt x="849600" y="0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777284" y="2809166"/>
              <a:ext cx="1260475" cy="0"/>
            </a:xfrm>
            <a:custGeom>
              <a:avLst/>
              <a:gdLst/>
              <a:ahLst/>
              <a:cxnLst/>
              <a:rect l="l" t="t" r="r" b="b"/>
              <a:pathLst>
                <a:path w="1260475" h="0">
                  <a:moveTo>
                    <a:pt x="0" y="0"/>
                  </a:moveTo>
                  <a:lnTo>
                    <a:pt x="1260000" y="0"/>
                  </a:lnTo>
                </a:path>
              </a:pathLst>
            </a:custGeom>
            <a:ln w="254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795119" y="2299338"/>
              <a:ext cx="1119505" cy="0"/>
            </a:xfrm>
            <a:custGeom>
              <a:avLst/>
              <a:gdLst/>
              <a:ahLst/>
              <a:cxnLst/>
              <a:rect l="l" t="t" r="r" b="b"/>
              <a:pathLst>
                <a:path w="1119505" h="0">
                  <a:moveTo>
                    <a:pt x="0" y="0"/>
                  </a:moveTo>
                  <a:lnTo>
                    <a:pt x="1119049" y="0"/>
                  </a:lnTo>
                </a:path>
              </a:pathLst>
            </a:custGeom>
            <a:ln w="25400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692461" y="3852842"/>
              <a:ext cx="772795" cy="1545590"/>
            </a:xfrm>
            <a:custGeom>
              <a:avLst/>
              <a:gdLst/>
              <a:ahLst/>
              <a:cxnLst/>
              <a:rect l="l" t="t" r="r" b="b"/>
              <a:pathLst>
                <a:path w="772795" h="1545589">
                  <a:moveTo>
                    <a:pt x="643942" y="0"/>
                  </a:moveTo>
                  <a:lnTo>
                    <a:pt x="128791" y="0"/>
                  </a:lnTo>
                  <a:lnTo>
                    <a:pt x="78660" y="10121"/>
                  </a:lnTo>
                  <a:lnTo>
                    <a:pt x="37722" y="37722"/>
                  </a:lnTo>
                  <a:lnTo>
                    <a:pt x="10121" y="78659"/>
                  </a:lnTo>
                  <a:lnTo>
                    <a:pt x="0" y="128790"/>
                  </a:lnTo>
                  <a:lnTo>
                    <a:pt x="0" y="1416673"/>
                  </a:lnTo>
                  <a:lnTo>
                    <a:pt x="10121" y="1466805"/>
                  </a:lnTo>
                  <a:lnTo>
                    <a:pt x="37722" y="1507742"/>
                  </a:lnTo>
                  <a:lnTo>
                    <a:pt x="78660" y="1535343"/>
                  </a:lnTo>
                  <a:lnTo>
                    <a:pt x="128791" y="1545464"/>
                  </a:lnTo>
                  <a:lnTo>
                    <a:pt x="643942" y="1545464"/>
                  </a:lnTo>
                  <a:lnTo>
                    <a:pt x="694073" y="1535343"/>
                  </a:lnTo>
                  <a:lnTo>
                    <a:pt x="735010" y="1507742"/>
                  </a:lnTo>
                  <a:lnTo>
                    <a:pt x="762611" y="1466805"/>
                  </a:lnTo>
                  <a:lnTo>
                    <a:pt x="772732" y="1416673"/>
                  </a:lnTo>
                  <a:lnTo>
                    <a:pt x="772732" y="128790"/>
                  </a:lnTo>
                  <a:lnTo>
                    <a:pt x="762611" y="78659"/>
                  </a:lnTo>
                  <a:lnTo>
                    <a:pt x="735010" y="37722"/>
                  </a:lnTo>
                  <a:lnTo>
                    <a:pt x="694073" y="10121"/>
                  </a:lnTo>
                  <a:lnTo>
                    <a:pt x="643942" y="0"/>
                  </a:lnTo>
                  <a:close/>
                </a:path>
              </a:pathLst>
            </a:custGeom>
            <a:solidFill>
              <a:srgbClr val="0070C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692461" y="3852842"/>
              <a:ext cx="772795" cy="1545590"/>
            </a:xfrm>
            <a:custGeom>
              <a:avLst/>
              <a:gdLst/>
              <a:ahLst/>
              <a:cxnLst/>
              <a:rect l="l" t="t" r="r" b="b"/>
              <a:pathLst>
                <a:path w="772795" h="1545589">
                  <a:moveTo>
                    <a:pt x="128790" y="1545465"/>
                  </a:moveTo>
                  <a:lnTo>
                    <a:pt x="78659" y="1535344"/>
                  </a:lnTo>
                  <a:lnTo>
                    <a:pt x="37722" y="1507743"/>
                  </a:lnTo>
                  <a:lnTo>
                    <a:pt x="10121" y="1466805"/>
                  </a:lnTo>
                  <a:lnTo>
                    <a:pt x="0" y="1416673"/>
                  </a:lnTo>
                  <a:lnTo>
                    <a:pt x="0" y="128790"/>
                  </a:lnTo>
                  <a:lnTo>
                    <a:pt x="10121" y="78659"/>
                  </a:lnTo>
                  <a:lnTo>
                    <a:pt x="37722" y="37722"/>
                  </a:lnTo>
                  <a:lnTo>
                    <a:pt x="78659" y="10121"/>
                  </a:lnTo>
                  <a:lnTo>
                    <a:pt x="128790" y="0"/>
                  </a:lnTo>
                </a:path>
                <a:path w="772795" h="1545589">
                  <a:moveTo>
                    <a:pt x="643941" y="0"/>
                  </a:moveTo>
                  <a:lnTo>
                    <a:pt x="694072" y="10121"/>
                  </a:lnTo>
                  <a:lnTo>
                    <a:pt x="735010" y="37722"/>
                  </a:lnTo>
                  <a:lnTo>
                    <a:pt x="762610" y="78659"/>
                  </a:lnTo>
                  <a:lnTo>
                    <a:pt x="772732" y="128790"/>
                  </a:lnTo>
                  <a:lnTo>
                    <a:pt x="772732" y="1416673"/>
                  </a:lnTo>
                  <a:lnTo>
                    <a:pt x="762610" y="1466805"/>
                  </a:lnTo>
                  <a:lnTo>
                    <a:pt x="735010" y="1507743"/>
                  </a:lnTo>
                  <a:lnTo>
                    <a:pt x="694072" y="1535344"/>
                  </a:lnTo>
                  <a:lnTo>
                    <a:pt x="643941" y="1545465"/>
                  </a:lnTo>
                </a:path>
              </a:pathLst>
            </a:custGeom>
            <a:ln w="25400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692461" y="2423286"/>
              <a:ext cx="747395" cy="1389380"/>
            </a:xfrm>
            <a:custGeom>
              <a:avLst/>
              <a:gdLst/>
              <a:ahLst/>
              <a:cxnLst/>
              <a:rect l="l" t="t" r="r" b="b"/>
              <a:pathLst>
                <a:path w="747395" h="1389379">
                  <a:moveTo>
                    <a:pt x="622479" y="0"/>
                  </a:moveTo>
                  <a:lnTo>
                    <a:pt x="124498" y="0"/>
                  </a:lnTo>
                  <a:lnTo>
                    <a:pt x="76038" y="9783"/>
                  </a:lnTo>
                  <a:lnTo>
                    <a:pt x="36464" y="36464"/>
                  </a:lnTo>
                  <a:lnTo>
                    <a:pt x="9783" y="76037"/>
                  </a:lnTo>
                  <a:lnTo>
                    <a:pt x="0" y="124498"/>
                  </a:lnTo>
                  <a:lnTo>
                    <a:pt x="0" y="1264274"/>
                  </a:lnTo>
                  <a:lnTo>
                    <a:pt x="9783" y="1312735"/>
                  </a:lnTo>
                  <a:lnTo>
                    <a:pt x="36464" y="1352308"/>
                  </a:lnTo>
                  <a:lnTo>
                    <a:pt x="76038" y="1378989"/>
                  </a:lnTo>
                  <a:lnTo>
                    <a:pt x="124498" y="1388772"/>
                  </a:lnTo>
                  <a:lnTo>
                    <a:pt x="622479" y="1388772"/>
                  </a:lnTo>
                  <a:lnTo>
                    <a:pt x="670939" y="1378989"/>
                  </a:lnTo>
                  <a:lnTo>
                    <a:pt x="710512" y="1352308"/>
                  </a:lnTo>
                  <a:lnTo>
                    <a:pt x="737193" y="1312735"/>
                  </a:lnTo>
                  <a:lnTo>
                    <a:pt x="746977" y="1264274"/>
                  </a:lnTo>
                  <a:lnTo>
                    <a:pt x="746977" y="124498"/>
                  </a:lnTo>
                  <a:lnTo>
                    <a:pt x="737193" y="76037"/>
                  </a:lnTo>
                  <a:lnTo>
                    <a:pt x="710512" y="36464"/>
                  </a:lnTo>
                  <a:lnTo>
                    <a:pt x="670939" y="9783"/>
                  </a:lnTo>
                  <a:lnTo>
                    <a:pt x="622479" y="0"/>
                  </a:lnTo>
                  <a:close/>
                </a:path>
              </a:pathLst>
            </a:custGeom>
            <a:solidFill>
              <a:srgbClr val="FFC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692461" y="2423286"/>
              <a:ext cx="747395" cy="1389380"/>
            </a:xfrm>
            <a:custGeom>
              <a:avLst/>
              <a:gdLst/>
              <a:ahLst/>
              <a:cxnLst/>
              <a:rect l="l" t="t" r="r" b="b"/>
              <a:pathLst>
                <a:path w="747395" h="1389379">
                  <a:moveTo>
                    <a:pt x="124497" y="1388772"/>
                  </a:moveTo>
                  <a:lnTo>
                    <a:pt x="76037" y="1378989"/>
                  </a:lnTo>
                  <a:lnTo>
                    <a:pt x="36464" y="1352308"/>
                  </a:lnTo>
                  <a:lnTo>
                    <a:pt x="9783" y="1312735"/>
                  </a:lnTo>
                  <a:lnTo>
                    <a:pt x="0" y="1264275"/>
                  </a:lnTo>
                  <a:lnTo>
                    <a:pt x="0" y="124497"/>
                  </a:lnTo>
                  <a:lnTo>
                    <a:pt x="9783" y="76037"/>
                  </a:lnTo>
                  <a:lnTo>
                    <a:pt x="36464" y="36464"/>
                  </a:lnTo>
                  <a:lnTo>
                    <a:pt x="76037" y="9783"/>
                  </a:lnTo>
                  <a:lnTo>
                    <a:pt x="124497" y="0"/>
                  </a:lnTo>
                </a:path>
                <a:path w="747395" h="1389379">
                  <a:moveTo>
                    <a:pt x="622478" y="0"/>
                  </a:moveTo>
                  <a:lnTo>
                    <a:pt x="670938" y="9783"/>
                  </a:lnTo>
                  <a:lnTo>
                    <a:pt x="710511" y="36464"/>
                  </a:lnTo>
                  <a:lnTo>
                    <a:pt x="737192" y="76037"/>
                  </a:lnTo>
                  <a:lnTo>
                    <a:pt x="746976" y="124497"/>
                  </a:lnTo>
                  <a:lnTo>
                    <a:pt x="746976" y="1264275"/>
                  </a:lnTo>
                  <a:lnTo>
                    <a:pt x="737192" y="1312735"/>
                  </a:lnTo>
                  <a:lnTo>
                    <a:pt x="710511" y="1352308"/>
                  </a:lnTo>
                  <a:lnTo>
                    <a:pt x="670938" y="1378989"/>
                  </a:lnTo>
                  <a:lnTo>
                    <a:pt x="622478" y="1388772"/>
                  </a:lnTo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960547" y="4322796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4" h="344804">
                  <a:moveTo>
                    <a:pt x="172201" y="0"/>
                  </a:moveTo>
                  <a:lnTo>
                    <a:pt x="128518" y="5604"/>
                  </a:lnTo>
                  <a:lnTo>
                    <a:pt x="87156" y="22416"/>
                  </a:lnTo>
                  <a:lnTo>
                    <a:pt x="50436" y="50436"/>
                  </a:lnTo>
                  <a:lnTo>
                    <a:pt x="22416" y="87156"/>
                  </a:lnTo>
                  <a:lnTo>
                    <a:pt x="5604" y="128518"/>
                  </a:lnTo>
                  <a:lnTo>
                    <a:pt x="0" y="172201"/>
                  </a:lnTo>
                  <a:lnTo>
                    <a:pt x="5604" y="215885"/>
                  </a:lnTo>
                  <a:lnTo>
                    <a:pt x="22416" y="257247"/>
                  </a:lnTo>
                  <a:lnTo>
                    <a:pt x="50436" y="293966"/>
                  </a:lnTo>
                  <a:lnTo>
                    <a:pt x="87156" y="321987"/>
                  </a:lnTo>
                  <a:lnTo>
                    <a:pt x="128518" y="338799"/>
                  </a:lnTo>
                  <a:lnTo>
                    <a:pt x="172201" y="344403"/>
                  </a:lnTo>
                  <a:lnTo>
                    <a:pt x="215885" y="338799"/>
                  </a:lnTo>
                  <a:lnTo>
                    <a:pt x="257247" y="321987"/>
                  </a:lnTo>
                  <a:lnTo>
                    <a:pt x="293966" y="293966"/>
                  </a:lnTo>
                  <a:lnTo>
                    <a:pt x="321987" y="257247"/>
                  </a:lnTo>
                  <a:lnTo>
                    <a:pt x="338799" y="215885"/>
                  </a:lnTo>
                  <a:lnTo>
                    <a:pt x="344403" y="172201"/>
                  </a:lnTo>
                  <a:lnTo>
                    <a:pt x="338799" y="128518"/>
                  </a:lnTo>
                  <a:lnTo>
                    <a:pt x="321987" y="87156"/>
                  </a:lnTo>
                  <a:lnTo>
                    <a:pt x="293966" y="50436"/>
                  </a:lnTo>
                  <a:lnTo>
                    <a:pt x="257247" y="22416"/>
                  </a:lnTo>
                  <a:lnTo>
                    <a:pt x="215885" y="5604"/>
                  </a:lnTo>
                  <a:lnTo>
                    <a:pt x="172201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/>
          <p:cNvSpPr txBox="1"/>
          <p:nvPr/>
        </p:nvSpPr>
        <p:spPr>
          <a:xfrm>
            <a:off x="7049416" y="4316368"/>
            <a:ext cx="1670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184826" y="2654699"/>
            <a:ext cx="2120265" cy="1339215"/>
            <a:chOff x="5184826" y="2654699"/>
            <a:chExt cx="2120265" cy="1339215"/>
          </a:xfrm>
        </p:grpSpPr>
        <p:sp>
          <p:nvSpPr>
            <p:cNvPr id="50" name="object 50"/>
            <p:cNvSpPr/>
            <p:nvPr/>
          </p:nvSpPr>
          <p:spPr>
            <a:xfrm>
              <a:off x="6333015" y="2721060"/>
              <a:ext cx="618490" cy="1260475"/>
            </a:xfrm>
            <a:custGeom>
              <a:avLst/>
              <a:gdLst/>
              <a:ahLst/>
              <a:cxnLst/>
              <a:rect l="l" t="t" r="r" b="b"/>
              <a:pathLst>
                <a:path w="618490" h="1260475">
                  <a:moveTo>
                    <a:pt x="256862" y="0"/>
                  </a:moveTo>
                  <a:lnTo>
                    <a:pt x="37146" y="58916"/>
                  </a:lnTo>
                  <a:lnTo>
                    <a:pt x="6123" y="83624"/>
                  </a:lnTo>
                  <a:lnTo>
                    <a:pt x="0" y="102522"/>
                  </a:lnTo>
                  <a:lnTo>
                    <a:pt x="1658" y="123033"/>
                  </a:lnTo>
                  <a:lnTo>
                    <a:pt x="317818" y="1222995"/>
                  </a:lnTo>
                  <a:lnTo>
                    <a:pt x="327303" y="1241255"/>
                  </a:lnTo>
                  <a:lnTo>
                    <a:pt x="342526" y="1254018"/>
                  </a:lnTo>
                  <a:lnTo>
                    <a:pt x="361424" y="1260141"/>
                  </a:lnTo>
                  <a:lnTo>
                    <a:pt x="381935" y="1258483"/>
                  </a:lnTo>
                  <a:lnTo>
                    <a:pt x="581141" y="1201226"/>
                  </a:lnTo>
                  <a:lnTo>
                    <a:pt x="599401" y="1191740"/>
                  </a:lnTo>
                  <a:lnTo>
                    <a:pt x="612163" y="1176517"/>
                  </a:lnTo>
                  <a:lnTo>
                    <a:pt x="618287" y="1157619"/>
                  </a:lnTo>
                  <a:lnTo>
                    <a:pt x="616628" y="1137109"/>
                  </a:lnTo>
                  <a:lnTo>
                    <a:pt x="300470" y="37146"/>
                  </a:lnTo>
                  <a:lnTo>
                    <a:pt x="290984" y="18886"/>
                  </a:lnTo>
                  <a:lnTo>
                    <a:pt x="275760" y="6123"/>
                  </a:lnTo>
                  <a:lnTo>
                    <a:pt x="256862" y="0"/>
                  </a:lnTo>
                  <a:close/>
                </a:path>
              </a:pathLst>
            </a:custGeom>
            <a:solidFill>
              <a:srgbClr val="FF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333015" y="2721061"/>
              <a:ext cx="618490" cy="1260475"/>
            </a:xfrm>
            <a:custGeom>
              <a:avLst/>
              <a:gdLst/>
              <a:ahLst/>
              <a:cxnLst/>
              <a:rect l="l" t="t" r="r" b="b"/>
              <a:pathLst>
                <a:path w="618490" h="1260475">
                  <a:moveTo>
                    <a:pt x="581140" y="1201225"/>
                  </a:moveTo>
                  <a:lnTo>
                    <a:pt x="599400" y="1191739"/>
                  </a:lnTo>
                  <a:lnTo>
                    <a:pt x="612163" y="1176516"/>
                  </a:lnTo>
                  <a:lnTo>
                    <a:pt x="618286" y="1157618"/>
                  </a:lnTo>
                  <a:lnTo>
                    <a:pt x="616628" y="1137108"/>
                  </a:lnTo>
                  <a:lnTo>
                    <a:pt x="300468" y="37146"/>
                  </a:lnTo>
                  <a:lnTo>
                    <a:pt x="290983" y="18885"/>
                  </a:lnTo>
                  <a:lnTo>
                    <a:pt x="275760" y="6123"/>
                  </a:lnTo>
                  <a:lnTo>
                    <a:pt x="256862" y="0"/>
                  </a:lnTo>
                  <a:lnTo>
                    <a:pt x="236351" y="1658"/>
                  </a:lnTo>
                </a:path>
                <a:path w="618490" h="1260475">
                  <a:moveTo>
                    <a:pt x="37146" y="58915"/>
                  </a:moveTo>
                  <a:lnTo>
                    <a:pt x="18885" y="68400"/>
                  </a:lnTo>
                  <a:lnTo>
                    <a:pt x="6123" y="83624"/>
                  </a:lnTo>
                  <a:lnTo>
                    <a:pt x="0" y="102522"/>
                  </a:lnTo>
                  <a:lnTo>
                    <a:pt x="1658" y="123032"/>
                  </a:lnTo>
                  <a:lnTo>
                    <a:pt x="317817" y="1222994"/>
                  </a:lnTo>
                  <a:lnTo>
                    <a:pt x="327303" y="1241255"/>
                  </a:lnTo>
                  <a:lnTo>
                    <a:pt x="342526" y="1254017"/>
                  </a:lnTo>
                  <a:lnTo>
                    <a:pt x="361424" y="1260140"/>
                  </a:lnTo>
                  <a:lnTo>
                    <a:pt x="381934" y="1258482"/>
                  </a:lnTo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197527" y="2667400"/>
              <a:ext cx="618490" cy="1260475"/>
            </a:xfrm>
            <a:custGeom>
              <a:avLst/>
              <a:gdLst/>
              <a:ahLst/>
              <a:cxnLst/>
              <a:rect l="l" t="t" r="r" b="b"/>
              <a:pathLst>
                <a:path w="618489" h="1260475">
                  <a:moveTo>
                    <a:pt x="361423" y="0"/>
                  </a:moveTo>
                  <a:lnTo>
                    <a:pt x="327302" y="18885"/>
                  </a:lnTo>
                  <a:lnTo>
                    <a:pt x="1658" y="1137108"/>
                  </a:lnTo>
                  <a:lnTo>
                    <a:pt x="0" y="1157618"/>
                  </a:lnTo>
                  <a:lnTo>
                    <a:pt x="6122" y="1176516"/>
                  </a:lnTo>
                  <a:lnTo>
                    <a:pt x="18885" y="1191739"/>
                  </a:lnTo>
                  <a:lnTo>
                    <a:pt x="37145" y="1201225"/>
                  </a:lnTo>
                  <a:lnTo>
                    <a:pt x="236351" y="1258482"/>
                  </a:lnTo>
                  <a:lnTo>
                    <a:pt x="256862" y="1260140"/>
                  </a:lnTo>
                  <a:lnTo>
                    <a:pt x="275760" y="1254017"/>
                  </a:lnTo>
                  <a:lnTo>
                    <a:pt x="290983" y="1241255"/>
                  </a:lnTo>
                  <a:lnTo>
                    <a:pt x="300468" y="1222994"/>
                  </a:lnTo>
                  <a:lnTo>
                    <a:pt x="616627" y="123032"/>
                  </a:lnTo>
                  <a:lnTo>
                    <a:pt x="618286" y="102521"/>
                  </a:lnTo>
                  <a:lnTo>
                    <a:pt x="612163" y="83623"/>
                  </a:lnTo>
                  <a:lnTo>
                    <a:pt x="599400" y="68400"/>
                  </a:lnTo>
                  <a:lnTo>
                    <a:pt x="581140" y="58914"/>
                  </a:lnTo>
                  <a:lnTo>
                    <a:pt x="381934" y="1658"/>
                  </a:lnTo>
                  <a:lnTo>
                    <a:pt x="361423" y="0"/>
                  </a:lnTo>
                  <a:close/>
                </a:path>
              </a:pathLst>
            </a:custGeom>
            <a:solidFill>
              <a:srgbClr val="FF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197526" y="2667399"/>
              <a:ext cx="618490" cy="1260475"/>
            </a:xfrm>
            <a:custGeom>
              <a:avLst/>
              <a:gdLst/>
              <a:ahLst/>
              <a:cxnLst/>
              <a:rect l="l" t="t" r="r" b="b"/>
              <a:pathLst>
                <a:path w="618489" h="1260475">
                  <a:moveTo>
                    <a:pt x="37146" y="1201225"/>
                  </a:moveTo>
                  <a:lnTo>
                    <a:pt x="18885" y="1191739"/>
                  </a:lnTo>
                  <a:lnTo>
                    <a:pt x="6123" y="1176516"/>
                  </a:lnTo>
                  <a:lnTo>
                    <a:pt x="0" y="1157618"/>
                  </a:lnTo>
                  <a:lnTo>
                    <a:pt x="1658" y="1137108"/>
                  </a:lnTo>
                  <a:lnTo>
                    <a:pt x="317817" y="37146"/>
                  </a:lnTo>
                  <a:lnTo>
                    <a:pt x="327303" y="18885"/>
                  </a:lnTo>
                  <a:lnTo>
                    <a:pt x="342526" y="6123"/>
                  </a:lnTo>
                  <a:lnTo>
                    <a:pt x="361424" y="0"/>
                  </a:lnTo>
                  <a:lnTo>
                    <a:pt x="381934" y="1658"/>
                  </a:lnTo>
                </a:path>
                <a:path w="618489" h="1260475">
                  <a:moveTo>
                    <a:pt x="581140" y="58915"/>
                  </a:moveTo>
                  <a:lnTo>
                    <a:pt x="599400" y="68400"/>
                  </a:lnTo>
                  <a:lnTo>
                    <a:pt x="612163" y="83624"/>
                  </a:lnTo>
                  <a:lnTo>
                    <a:pt x="618286" y="102522"/>
                  </a:lnTo>
                  <a:lnTo>
                    <a:pt x="616628" y="123032"/>
                  </a:lnTo>
                  <a:lnTo>
                    <a:pt x="300468" y="1222994"/>
                  </a:lnTo>
                  <a:lnTo>
                    <a:pt x="290983" y="1241255"/>
                  </a:lnTo>
                  <a:lnTo>
                    <a:pt x="275760" y="1254017"/>
                  </a:lnTo>
                  <a:lnTo>
                    <a:pt x="256862" y="1260140"/>
                  </a:lnTo>
                  <a:lnTo>
                    <a:pt x="236351" y="1258482"/>
                  </a:lnTo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960547" y="3290340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4" h="344804">
                  <a:moveTo>
                    <a:pt x="172201" y="0"/>
                  </a:moveTo>
                  <a:lnTo>
                    <a:pt x="128518" y="5604"/>
                  </a:lnTo>
                  <a:lnTo>
                    <a:pt x="87156" y="22416"/>
                  </a:lnTo>
                  <a:lnTo>
                    <a:pt x="50436" y="50436"/>
                  </a:lnTo>
                  <a:lnTo>
                    <a:pt x="22416" y="87156"/>
                  </a:lnTo>
                  <a:lnTo>
                    <a:pt x="5604" y="128518"/>
                  </a:lnTo>
                  <a:lnTo>
                    <a:pt x="0" y="172201"/>
                  </a:lnTo>
                  <a:lnTo>
                    <a:pt x="5604" y="215885"/>
                  </a:lnTo>
                  <a:lnTo>
                    <a:pt x="22416" y="257247"/>
                  </a:lnTo>
                  <a:lnTo>
                    <a:pt x="50436" y="293966"/>
                  </a:lnTo>
                  <a:lnTo>
                    <a:pt x="87156" y="321987"/>
                  </a:lnTo>
                  <a:lnTo>
                    <a:pt x="128518" y="338799"/>
                  </a:lnTo>
                  <a:lnTo>
                    <a:pt x="172201" y="344403"/>
                  </a:lnTo>
                  <a:lnTo>
                    <a:pt x="215885" y="338799"/>
                  </a:lnTo>
                  <a:lnTo>
                    <a:pt x="257247" y="321987"/>
                  </a:lnTo>
                  <a:lnTo>
                    <a:pt x="293966" y="293966"/>
                  </a:lnTo>
                  <a:lnTo>
                    <a:pt x="321987" y="257247"/>
                  </a:lnTo>
                  <a:lnTo>
                    <a:pt x="338799" y="215885"/>
                  </a:lnTo>
                  <a:lnTo>
                    <a:pt x="344403" y="172201"/>
                  </a:lnTo>
                  <a:lnTo>
                    <a:pt x="338799" y="128518"/>
                  </a:lnTo>
                  <a:lnTo>
                    <a:pt x="321987" y="87156"/>
                  </a:lnTo>
                  <a:lnTo>
                    <a:pt x="293966" y="50436"/>
                  </a:lnTo>
                  <a:lnTo>
                    <a:pt x="257247" y="22416"/>
                  </a:lnTo>
                  <a:lnTo>
                    <a:pt x="215885" y="5604"/>
                  </a:lnTo>
                  <a:lnTo>
                    <a:pt x="17220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" name="object 55"/>
          <p:cNvSpPr txBox="1"/>
          <p:nvPr/>
        </p:nvSpPr>
        <p:spPr>
          <a:xfrm>
            <a:off x="7049416" y="3283910"/>
            <a:ext cx="1670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0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960547" y="2156998"/>
            <a:ext cx="344805" cy="344805"/>
          </a:xfrm>
          <a:custGeom>
            <a:avLst/>
            <a:gdLst/>
            <a:ahLst/>
            <a:cxnLst/>
            <a:rect l="l" t="t" r="r" b="b"/>
            <a:pathLst>
              <a:path w="344804" h="344805">
                <a:moveTo>
                  <a:pt x="172201" y="0"/>
                </a:moveTo>
                <a:lnTo>
                  <a:pt x="128518" y="5604"/>
                </a:lnTo>
                <a:lnTo>
                  <a:pt x="87156" y="22416"/>
                </a:lnTo>
                <a:lnTo>
                  <a:pt x="50436" y="50436"/>
                </a:lnTo>
                <a:lnTo>
                  <a:pt x="22416" y="87156"/>
                </a:lnTo>
                <a:lnTo>
                  <a:pt x="5604" y="128518"/>
                </a:lnTo>
                <a:lnTo>
                  <a:pt x="0" y="172202"/>
                </a:lnTo>
                <a:lnTo>
                  <a:pt x="5604" y="215886"/>
                </a:lnTo>
                <a:lnTo>
                  <a:pt x="22416" y="257248"/>
                </a:lnTo>
                <a:lnTo>
                  <a:pt x="50436" y="293968"/>
                </a:lnTo>
                <a:lnTo>
                  <a:pt x="87156" y="321988"/>
                </a:lnTo>
                <a:lnTo>
                  <a:pt x="128518" y="338800"/>
                </a:lnTo>
                <a:lnTo>
                  <a:pt x="172201" y="344404"/>
                </a:lnTo>
                <a:lnTo>
                  <a:pt x="215885" y="338800"/>
                </a:lnTo>
                <a:lnTo>
                  <a:pt x="257247" y="321988"/>
                </a:lnTo>
                <a:lnTo>
                  <a:pt x="293966" y="293968"/>
                </a:lnTo>
                <a:lnTo>
                  <a:pt x="321987" y="257248"/>
                </a:lnTo>
                <a:lnTo>
                  <a:pt x="338799" y="215886"/>
                </a:lnTo>
                <a:lnTo>
                  <a:pt x="344403" y="172202"/>
                </a:lnTo>
                <a:lnTo>
                  <a:pt x="338799" y="128518"/>
                </a:lnTo>
                <a:lnTo>
                  <a:pt x="321987" y="87156"/>
                </a:lnTo>
                <a:lnTo>
                  <a:pt x="293966" y="50436"/>
                </a:lnTo>
                <a:lnTo>
                  <a:pt x="257247" y="22416"/>
                </a:lnTo>
                <a:lnTo>
                  <a:pt x="215885" y="5604"/>
                </a:lnTo>
                <a:lnTo>
                  <a:pt x="17220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7049416" y="2150569"/>
            <a:ext cx="1670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6429547" y="2423467"/>
            <a:ext cx="461009" cy="2099945"/>
            <a:chOff x="6429547" y="2423467"/>
            <a:chExt cx="461009" cy="2099945"/>
          </a:xfrm>
        </p:grpSpPr>
        <p:sp>
          <p:nvSpPr>
            <p:cNvPr id="59" name="object 59"/>
            <p:cNvSpPr/>
            <p:nvPr/>
          </p:nvSpPr>
          <p:spPr>
            <a:xfrm>
              <a:off x="6471178" y="4510404"/>
              <a:ext cx="367665" cy="0"/>
            </a:xfrm>
            <a:custGeom>
              <a:avLst/>
              <a:gdLst/>
              <a:ahLst/>
              <a:cxnLst/>
              <a:rect l="l" t="t" r="r" b="b"/>
              <a:pathLst>
                <a:path w="367665" h="0">
                  <a:moveTo>
                    <a:pt x="0" y="0"/>
                  </a:moveTo>
                  <a:lnTo>
                    <a:pt x="367503" y="0"/>
                  </a:lnTo>
                </a:path>
              </a:pathLst>
            </a:custGeom>
            <a:ln w="25400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442247" y="2436167"/>
              <a:ext cx="435609" cy="183515"/>
            </a:xfrm>
            <a:custGeom>
              <a:avLst/>
              <a:gdLst/>
              <a:ahLst/>
              <a:cxnLst/>
              <a:rect l="l" t="t" r="r" b="b"/>
              <a:pathLst>
                <a:path w="435609" h="183514">
                  <a:moveTo>
                    <a:pt x="0" y="182998"/>
                  </a:moveTo>
                  <a:lnTo>
                    <a:pt x="435071" y="0"/>
                  </a:lnTo>
                </a:path>
              </a:pathLst>
            </a:custGeom>
            <a:ln w="253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Module</a:t>
            </a:r>
            <a:r>
              <a:rPr dirty="0" spc="-10"/>
              <a:t> </a:t>
            </a:r>
            <a:r>
              <a:rPr dirty="0"/>
              <a:t>5:</a:t>
            </a:r>
            <a:r>
              <a:rPr dirty="0" spc="-15"/>
              <a:t> </a:t>
            </a:r>
            <a:r>
              <a:rPr dirty="0" spc="-20"/>
              <a:t>Tactical</a:t>
            </a:r>
            <a:r>
              <a:rPr dirty="0" spc="-15"/>
              <a:t> </a:t>
            </a:r>
            <a:r>
              <a:rPr dirty="0" spc="-20"/>
              <a:t>Trauma</a:t>
            </a:r>
            <a:r>
              <a:rPr dirty="0" spc="-85"/>
              <a:t> </a:t>
            </a:r>
            <a:r>
              <a:rPr dirty="0" spc="-5"/>
              <a:t>Assessment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08125" y="742338"/>
            <a:ext cx="63760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0" b="1">
                <a:latin typeface="Arial"/>
                <a:cs typeface="Arial"/>
              </a:rPr>
              <a:t>PREPARE</a:t>
            </a:r>
            <a:r>
              <a:rPr dirty="0" sz="3600" spc="-20" b="1">
                <a:latin typeface="Arial"/>
                <a:cs typeface="Arial"/>
              </a:rPr>
              <a:t> </a:t>
            </a:r>
            <a:r>
              <a:rPr dirty="0" sz="3600" spc="-5" b="1">
                <a:latin typeface="Arial"/>
                <a:cs typeface="Arial"/>
              </a:rPr>
              <a:t>FOR</a:t>
            </a:r>
            <a:r>
              <a:rPr dirty="0" sz="3600" spc="-20" b="1">
                <a:latin typeface="Arial"/>
                <a:cs typeface="Arial"/>
              </a:rPr>
              <a:t> </a:t>
            </a:r>
            <a:r>
              <a:rPr dirty="0" sz="3600" spc="-60" b="1">
                <a:latin typeface="Arial"/>
                <a:cs typeface="Arial"/>
              </a:rPr>
              <a:t>EVACUATION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773264" y="1269998"/>
            <a:ext cx="5419090" cy="3238500"/>
            <a:chOff x="6773264" y="1269998"/>
            <a:chExt cx="5419090" cy="32385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5458" y="1269998"/>
              <a:ext cx="3586540" cy="19431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3264" y="1912202"/>
              <a:ext cx="5418735" cy="259629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61338" y="1803065"/>
            <a:ext cx="2656205" cy="1968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74980">
              <a:lnSpc>
                <a:spcPct val="152800"/>
              </a:lnSpc>
              <a:spcBef>
                <a:spcPts val="100"/>
              </a:spcBef>
            </a:pPr>
            <a:r>
              <a:rPr dirty="0" sz="1800">
                <a:latin typeface="Arial MT"/>
                <a:cs typeface="Arial MT"/>
              </a:rPr>
              <a:t>Prep</a:t>
            </a:r>
            <a:r>
              <a:rPr dirty="0" sz="1800" spc="-5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evac</a:t>
            </a:r>
            <a:r>
              <a:rPr dirty="0" sz="1800" spc="-5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equipment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Prep</a:t>
            </a:r>
            <a:r>
              <a:rPr dirty="0" sz="1800" spc="-5">
                <a:latin typeface="Arial MT"/>
                <a:cs typeface="Arial MT"/>
              </a:rPr>
              <a:t> litter</a:t>
            </a:r>
            <a:endParaRPr sz="1800">
              <a:latin typeface="Arial MT"/>
              <a:cs typeface="Arial MT"/>
            </a:endParaRPr>
          </a:p>
          <a:p>
            <a:pPr marL="12700" marR="690880">
              <a:lnSpc>
                <a:spcPct val="152800"/>
              </a:lnSpc>
            </a:pPr>
            <a:r>
              <a:rPr dirty="0" sz="1800">
                <a:latin typeface="Arial MT"/>
                <a:cs typeface="Arial MT"/>
              </a:rPr>
              <a:t>Pack </a:t>
            </a:r>
            <a:r>
              <a:rPr dirty="0" sz="1800" spc="-5">
                <a:latin typeface="Arial MT"/>
                <a:cs typeface="Arial MT"/>
              </a:rPr>
              <a:t>casualty </a:t>
            </a:r>
            <a:r>
              <a:rPr dirty="0" sz="1800">
                <a:latin typeface="Arial MT"/>
                <a:cs typeface="Arial MT"/>
              </a:rPr>
              <a:t> Secure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loose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items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00"/>
              </a:lnSpc>
            </a:pPr>
            <a:r>
              <a:rPr dirty="0" sz="1800">
                <a:latin typeface="Arial MT"/>
                <a:cs typeface="Arial MT"/>
              </a:rPr>
              <a:t>(bandages,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blankets,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etc.)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1543824"/>
            <a:ext cx="21475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PREP</a:t>
            </a:r>
            <a:r>
              <a:rPr dirty="0" sz="2000" spc="-120" b="1">
                <a:latin typeface="Arial"/>
                <a:cs typeface="Arial"/>
              </a:rPr>
              <a:t> </a:t>
            </a:r>
            <a:r>
              <a:rPr dirty="0" sz="2000" spc="-20" b="1">
                <a:latin typeface="Arial"/>
                <a:cs typeface="Arial"/>
              </a:rPr>
              <a:t>CASUALTY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18938" y="1543824"/>
            <a:ext cx="4015104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PREP</a:t>
            </a:r>
            <a:r>
              <a:rPr dirty="0" sz="2000" spc="-5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SITE</a:t>
            </a:r>
            <a:r>
              <a:rPr dirty="0" sz="2000" spc="-8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AND</a:t>
            </a:r>
            <a:r>
              <a:rPr dirty="0" sz="2000" spc="-10" b="1">
                <a:latin typeface="Arial"/>
                <a:cs typeface="Arial"/>
              </a:rPr>
              <a:t> </a:t>
            </a:r>
            <a:r>
              <a:rPr dirty="0" sz="2000" spc="-40" b="1">
                <a:latin typeface="Arial"/>
                <a:cs typeface="Arial"/>
              </a:rPr>
              <a:t>EVAC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SUPPORT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7540" y="1803065"/>
            <a:ext cx="1969770" cy="1549400"/>
          </a:xfrm>
          <a:prstGeom prst="rect">
            <a:avLst/>
          </a:prstGeom>
        </p:spPr>
        <p:txBody>
          <a:bodyPr wrap="square" lIns="0" tIns="1574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dirty="0" sz="1800" spc="-5">
                <a:latin typeface="Arial MT"/>
                <a:cs typeface="Arial MT"/>
              </a:rPr>
              <a:t>Establish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security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1260"/>
              </a:spcBef>
            </a:pPr>
            <a:r>
              <a:rPr dirty="0" sz="1800" spc="-5">
                <a:latin typeface="Arial MT"/>
                <a:cs typeface="Arial MT"/>
              </a:rPr>
              <a:t>Instruct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ambulatory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casualties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800" spc="-5">
                <a:latin typeface="Arial MT"/>
                <a:cs typeface="Arial MT"/>
              </a:rPr>
              <a:t>Stage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casualties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7339" y="6023000"/>
            <a:ext cx="3290570" cy="598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75"/>
              </a:lnSpc>
              <a:spcBef>
                <a:spcPts val="100"/>
              </a:spcBef>
            </a:pPr>
            <a:r>
              <a:rPr dirty="0" sz="2000" spc="-25" b="1">
                <a:latin typeface="Arial"/>
                <a:cs typeface="Arial"/>
              </a:rPr>
              <a:t>PREPARE</a:t>
            </a:r>
            <a:r>
              <a:rPr dirty="0" sz="2000" spc="-20" b="1">
                <a:latin typeface="Arial"/>
                <a:cs typeface="Arial"/>
              </a:rPr>
              <a:t> </a:t>
            </a:r>
            <a:r>
              <a:rPr dirty="0" sz="2000" spc="-40" b="1">
                <a:latin typeface="Arial"/>
                <a:cs typeface="Arial"/>
              </a:rPr>
              <a:t>EVAC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REQUEST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35"/>
              </a:lnSpc>
            </a:pPr>
            <a:r>
              <a:rPr dirty="0" sz="1800">
                <a:latin typeface="Arial MT"/>
                <a:cs typeface="Arial MT"/>
              </a:rPr>
              <a:t>Use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20" b="1">
                <a:solidFill>
                  <a:srgbClr val="921928"/>
                </a:solidFill>
                <a:latin typeface="Arial"/>
                <a:cs typeface="Arial"/>
              </a:rPr>
              <a:t>MEDEVAC</a:t>
            </a:r>
            <a:r>
              <a:rPr dirty="0" sz="1800" spc="-25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spc="-5">
                <a:latin typeface="Arial MT"/>
                <a:cs typeface="Arial MT"/>
              </a:rPr>
              <a:t>format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17098" y="5755774"/>
            <a:ext cx="1734185" cy="59436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 marR="5080" indent="274955">
              <a:lnSpc>
                <a:spcPts val="2080"/>
              </a:lnSpc>
              <a:spcBef>
                <a:spcPts val="434"/>
              </a:spcBef>
            </a:pPr>
            <a:r>
              <a:rPr dirty="0" sz="2000" spc="-5" b="1">
                <a:latin typeface="Arial"/>
                <a:cs typeface="Arial"/>
              </a:rPr>
              <a:t>Complete </a:t>
            </a:r>
            <a:r>
              <a:rPr dirty="0" sz="2000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DD</a:t>
            </a:r>
            <a:r>
              <a:rPr dirty="0" sz="2000" spc="-5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Form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1380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3394" y="4951437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80000" y="0"/>
                </a:moveTo>
                <a:lnTo>
                  <a:pt x="134338" y="5857"/>
                </a:lnTo>
                <a:lnTo>
                  <a:pt x="91103" y="23431"/>
                </a:lnTo>
                <a:lnTo>
                  <a:pt x="52720" y="52720"/>
                </a:lnTo>
                <a:lnTo>
                  <a:pt x="23431" y="91103"/>
                </a:lnTo>
                <a:lnTo>
                  <a:pt x="5857" y="134338"/>
                </a:lnTo>
                <a:lnTo>
                  <a:pt x="0" y="179999"/>
                </a:lnTo>
                <a:lnTo>
                  <a:pt x="5857" y="225661"/>
                </a:lnTo>
                <a:lnTo>
                  <a:pt x="23431" y="268896"/>
                </a:lnTo>
                <a:lnTo>
                  <a:pt x="52720" y="307278"/>
                </a:lnTo>
                <a:lnTo>
                  <a:pt x="91103" y="336567"/>
                </a:lnTo>
                <a:lnTo>
                  <a:pt x="134338" y="354141"/>
                </a:lnTo>
                <a:lnTo>
                  <a:pt x="180000" y="359999"/>
                </a:lnTo>
                <a:lnTo>
                  <a:pt x="225661" y="354141"/>
                </a:lnTo>
                <a:lnTo>
                  <a:pt x="268897" y="336567"/>
                </a:lnTo>
                <a:lnTo>
                  <a:pt x="307279" y="307278"/>
                </a:lnTo>
                <a:lnTo>
                  <a:pt x="336569" y="268896"/>
                </a:lnTo>
                <a:lnTo>
                  <a:pt x="354142" y="225661"/>
                </a:lnTo>
                <a:lnTo>
                  <a:pt x="360000" y="179999"/>
                </a:lnTo>
                <a:lnTo>
                  <a:pt x="354142" y="134338"/>
                </a:lnTo>
                <a:lnTo>
                  <a:pt x="336569" y="91103"/>
                </a:lnTo>
                <a:lnTo>
                  <a:pt x="307279" y="52720"/>
                </a:lnTo>
                <a:lnTo>
                  <a:pt x="268897" y="23431"/>
                </a:lnTo>
                <a:lnTo>
                  <a:pt x="225661" y="5857"/>
                </a:lnTo>
                <a:lnTo>
                  <a:pt x="180000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13394" y="5382752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80000" y="0"/>
                </a:moveTo>
                <a:lnTo>
                  <a:pt x="134338" y="5857"/>
                </a:lnTo>
                <a:lnTo>
                  <a:pt x="91103" y="23431"/>
                </a:lnTo>
                <a:lnTo>
                  <a:pt x="52720" y="52720"/>
                </a:lnTo>
                <a:lnTo>
                  <a:pt x="23431" y="91103"/>
                </a:lnTo>
                <a:lnTo>
                  <a:pt x="5857" y="134338"/>
                </a:lnTo>
                <a:lnTo>
                  <a:pt x="0" y="180000"/>
                </a:lnTo>
                <a:lnTo>
                  <a:pt x="5857" y="225661"/>
                </a:lnTo>
                <a:lnTo>
                  <a:pt x="23431" y="268896"/>
                </a:lnTo>
                <a:lnTo>
                  <a:pt x="52720" y="307279"/>
                </a:lnTo>
                <a:lnTo>
                  <a:pt x="91103" y="336568"/>
                </a:lnTo>
                <a:lnTo>
                  <a:pt x="134338" y="354142"/>
                </a:lnTo>
                <a:lnTo>
                  <a:pt x="180000" y="359999"/>
                </a:lnTo>
                <a:lnTo>
                  <a:pt x="225661" y="354142"/>
                </a:lnTo>
                <a:lnTo>
                  <a:pt x="268897" y="336568"/>
                </a:lnTo>
                <a:lnTo>
                  <a:pt x="307279" y="307279"/>
                </a:lnTo>
                <a:lnTo>
                  <a:pt x="336569" y="268896"/>
                </a:lnTo>
                <a:lnTo>
                  <a:pt x="354142" y="225661"/>
                </a:lnTo>
                <a:lnTo>
                  <a:pt x="360000" y="180000"/>
                </a:lnTo>
                <a:lnTo>
                  <a:pt x="354142" y="134338"/>
                </a:lnTo>
                <a:lnTo>
                  <a:pt x="336569" y="91103"/>
                </a:lnTo>
                <a:lnTo>
                  <a:pt x="307279" y="52720"/>
                </a:lnTo>
                <a:lnTo>
                  <a:pt x="268897" y="23431"/>
                </a:lnTo>
                <a:lnTo>
                  <a:pt x="225661" y="5857"/>
                </a:lnTo>
                <a:lnTo>
                  <a:pt x="180000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621824" y="5243528"/>
            <a:ext cx="1105535" cy="129667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 indent="2540">
              <a:lnSpc>
                <a:spcPct val="154300"/>
              </a:lnSpc>
              <a:spcBef>
                <a:spcPts val="110"/>
              </a:spcBef>
            </a:pPr>
            <a:r>
              <a:rPr dirty="0" sz="1800" spc="-5">
                <a:latin typeface="Arial MT"/>
                <a:cs typeface="Arial MT"/>
              </a:rPr>
              <a:t>Injuries </a:t>
            </a:r>
            <a:r>
              <a:rPr dirty="0" sz="1800">
                <a:latin typeface="Arial MT"/>
                <a:cs typeface="Arial MT"/>
              </a:rPr>
              <a:t> Symp</a:t>
            </a:r>
            <a:r>
              <a:rPr dirty="0" sz="1800" spc="-5">
                <a:latin typeface="Arial MT"/>
                <a:cs typeface="Arial MT"/>
              </a:rPr>
              <a:t>t</a:t>
            </a:r>
            <a:r>
              <a:rPr dirty="0" sz="1800">
                <a:latin typeface="Arial MT"/>
                <a:cs typeface="Arial MT"/>
              </a:rPr>
              <a:t>oms  </a:t>
            </a:r>
            <a:r>
              <a:rPr dirty="0" sz="1800" spc="-10">
                <a:latin typeface="Arial MT"/>
                <a:cs typeface="Arial MT"/>
              </a:rPr>
              <a:t>Treatment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13394" y="5814066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80000" y="0"/>
                </a:moveTo>
                <a:lnTo>
                  <a:pt x="134338" y="5857"/>
                </a:lnTo>
                <a:lnTo>
                  <a:pt x="91103" y="23431"/>
                </a:lnTo>
                <a:lnTo>
                  <a:pt x="52720" y="52720"/>
                </a:lnTo>
                <a:lnTo>
                  <a:pt x="23431" y="91103"/>
                </a:lnTo>
                <a:lnTo>
                  <a:pt x="5857" y="134338"/>
                </a:lnTo>
                <a:lnTo>
                  <a:pt x="0" y="179999"/>
                </a:lnTo>
                <a:lnTo>
                  <a:pt x="5857" y="225661"/>
                </a:lnTo>
                <a:lnTo>
                  <a:pt x="23431" y="268896"/>
                </a:lnTo>
                <a:lnTo>
                  <a:pt x="52720" y="307279"/>
                </a:lnTo>
                <a:lnTo>
                  <a:pt x="91103" y="336568"/>
                </a:lnTo>
                <a:lnTo>
                  <a:pt x="134338" y="354142"/>
                </a:lnTo>
                <a:lnTo>
                  <a:pt x="180000" y="359999"/>
                </a:lnTo>
                <a:lnTo>
                  <a:pt x="225661" y="354142"/>
                </a:lnTo>
                <a:lnTo>
                  <a:pt x="268897" y="336568"/>
                </a:lnTo>
                <a:lnTo>
                  <a:pt x="307279" y="307279"/>
                </a:lnTo>
                <a:lnTo>
                  <a:pt x="336569" y="268896"/>
                </a:lnTo>
                <a:lnTo>
                  <a:pt x="354142" y="225661"/>
                </a:lnTo>
                <a:lnTo>
                  <a:pt x="360000" y="179999"/>
                </a:lnTo>
                <a:lnTo>
                  <a:pt x="354142" y="134338"/>
                </a:lnTo>
                <a:lnTo>
                  <a:pt x="336569" y="91103"/>
                </a:lnTo>
                <a:lnTo>
                  <a:pt x="307279" y="52720"/>
                </a:lnTo>
                <a:lnTo>
                  <a:pt x="268897" y="23431"/>
                </a:lnTo>
                <a:lnTo>
                  <a:pt x="225661" y="5857"/>
                </a:lnTo>
                <a:lnTo>
                  <a:pt x="180000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13394" y="6245381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80000" y="0"/>
                </a:moveTo>
                <a:lnTo>
                  <a:pt x="134338" y="5857"/>
                </a:lnTo>
                <a:lnTo>
                  <a:pt x="91103" y="23431"/>
                </a:lnTo>
                <a:lnTo>
                  <a:pt x="52720" y="52720"/>
                </a:lnTo>
                <a:lnTo>
                  <a:pt x="23431" y="91103"/>
                </a:lnTo>
                <a:lnTo>
                  <a:pt x="5857" y="134338"/>
                </a:lnTo>
                <a:lnTo>
                  <a:pt x="0" y="179999"/>
                </a:lnTo>
                <a:lnTo>
                  <a:pt x="5857" y="225661"/>
                </a:lnTo>
                <a:lnTo>
                  <a:pt x="23431" y="268896"/>
                </a:lnTo>
                <a:lnTo>
                  <a:pt x="52720" y="307279"/>
                </a:lnTo>
                <a:lnTo>
                  <a:pt x="91103" y="336568"/>
                </a:lnTo>
                <a:lnTo>
                  <a:pt x="134338" y="354142"/>
                </a:lnTo>
                <a:lnTo>
                  <a:pt x="180000" y="359999"/>
                </a:lnTo>
                <a:lnTo>
                  <a:pt x="225661" y="354142"/>
                </a:lnTo>
                <a:lnTo>
                  <a:pt x="268897" y="336568"/>
                </a:lnTo>
                <a:lnTo>
                  <a:pt x="307279" y="307279"/>
                </a:lnTo>
                <a:lnTo>
                  <a:pt x="336569" y="268896"/>
                </a:lnTo>
                <a:lnTo>
                  <a:pt x="354142" y="225661"/>
                </a:lnTo>
                <a:lnTo>
                  <a:pt x="360000" y="179999"/>
                </a:lnTo>
                <a:lnTo>
                  <a:pt x="354142" y="134338"/>
                </a:lnTo>
                <a:lnTo>
                  <a:pt x="336569" y="91103"/>
                </a:lnTo>
                <a:lnTo>
                  <a:pt x="307279" y="52720"/>
                </a:lnTo>
                <a:lnTo>
                  <a:pt x="268897" y="23431"/>
                </a:lnTo>
                <a:lnTo>
                  <a:pt x="225661" y="5857"/>
                </a:lnTo>
                <a:lnTo>
                  <a:pt x="180000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298151" y="5258789"/>
            <a:ext cx="190500" cy="1319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37465">
              <a:lnSpc>
                <a:spcPct val="1572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I </a:t>
            </a:r>
            <a:r>
              <a:rPr dirty="0" sz="1800" spc="-5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S  T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621540" y="4927577"/>
            <a:ext cx="2268855" cy="1829435"/>
            <a:chOff x="7621540" y="4927577"/>
            <a:chExt cx="2268855" cy="182943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76670" y="4927793"/>
              <a:ext cx="1513650" cy="18288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1946" y="4963069"/>
              <a:ext cx="1389216" cy="17044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21540" y="4927577"/>
              <a:ext cx="1175576" cy="164394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45399" y="4951437"/>
              <a:ext cx="1073976" cy="154234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147126" y="4338349"/>
            <a:ext cx="3886835" cy="895985"/>
          </a:xfrm>
          <a:prstGeom prst="rect">
            <a:avLst/>
          </a:prstGeom>
        </p:spPr>
        <p:txBody>
          <a:bodyPr wrap="square" lIns="0" tIns="1657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5"/>
              </a:spcBef>
            </a:pPr>
            <a:r>
              <a:rPr dirty="0" sz="2000" spc="-5" b="1">
                <a:latin typeface="Arial"/>
                <a:cs typeface="Arial"/>
              </a:rPr>
              <a:t>Ensure</a:t>
            </a:r>
            <a:r>
              <a:rPr dirty="0" sz="2000" spc="-10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Completion</a:t>
            </a:r>
            <a:r>
              <a:rPr dirty="0" sz="2000" spc="-10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MIST</a:t>
            </a:r>
            <a:r>
              <a:rPr dirty="0" sz="2000" spc="-10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report</a:t>
            </a:r>
            <a:endParaRPr sz="2000">
              <a:latin typeface="Arial"/>
              <a:cs typeface="Arial"/>
            </a:endParaRPr>
          </a:p>
          <a:p>
            <a:pPr marL="137795">
              <a:lnSpc>
                <a:spcPct val="100000"/>
              </a:lnSpc>
              <a:spcBef>
                <a:spcPts val="1085"/>
              </a:spcBef>
              <a:tabLst>
                <a:tab pos="487680" algn="l"/>
              </a:tabLst>
            </a:pPr>
            <a:r>
              <a:rPr dirty="0" baseline="-12345" sz="2700">
                <a:solidFill>
                  <a:srgbClr val="FFFFFF"/>
                </a:solidFill>
                <a:latin typeface="Arial Black"/>
                <a:cs typeface="Arial Black"/>
              </a:rPr>
              <a:t>M	</a:t>
            </a:r>
            <a:r>
              <a:rPr dirty="0" sz="1800">
                <a:latin typeface="Arial MT"/>
                <a:cs typeface="Arial MT"/>
              </a:rPr>
              <a:t>Mechanism</a:t>
            </a:r>
            <a:r>
              <a:rPr dirty="0" sz="1800" spc="-4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of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injury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7339" y="4466965"/>
            <a:ext cx="2948305" cy="137350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2000" spc="-5" b="1">
                <a:latin typeface="Arial"/>
                <a:cs typeface="Arial"/>
              </a:rPr>
              <a:t>Monitor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the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Casualty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455"/>
              </a:spcBef>
            </a:pPr>
            <a:r>
              <a:rPr dirty="0" sz="1800" spc="-5">
                <a:latin typeface="Arial MT"/>
                <a:cs typeface="Arial MT"/>
              </a:rPr>
              <a:t>Continue </a:t>
            </a:r>
            <a:r>
              <a:rPr dirty="0" sz="1800">
                <a:latin typeface="Arial MT"/>
                <a:cs typeface="Arial MT"/>
              </a:rPr>
              <a:t>to </a:t>
            </a:r>
            <a:r>
              <a:rPr dirty="0" sz="1800" b="1">
                <a:solidFill>
                  <a:srgbClr val="921928"/>
                </a:solidFill>
                <a:latin typeface="Arial"/>
                <a:cs typeface="Arial"/>
              </a:rPr>
              <a:t>REASSESS / </a:t>
            </a:r>
            <a:r>
              <a:rPr dirty="0" sz="1800" spc="5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921928"/>
                </a:solidFill>
                <a:latin typeface="Arial"/>
                <a:cs typeface="Arial"/>
              </a:rPr>
              <a:t>REASSURE</a:t>
            </a:r>
            <a:r>
              <a:rPr dirty="0" sz="1800" spc="-25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and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monitor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the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casualty </a:t>
            </a:r>
            <a:r>
              <a:rPr dirty="0" sz="1800">
                <a:latin typeface="Arial MT"/>
                <a:cs typeface="Arial MT"/>
              </a:rPr>
              <a:t>during </a:t>
            </a:r>
            <a:r>
              <a:rPr dirty="0" sz="1800" spc="-5">
                <a:latin typeface="Arial MT"/>
                <a:cs typeface="Arial MT"/>
              </a:rPr>
              <a:t>evacuation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preparation </a:t>
            </a:r>
            <a:r>
              <a:rPr dirty="0" sz="1800">
                <a:latin typeface="Arial MT"/>
                <a:cs typeface="Arial MT"/>
              </a:rPr>
              <a:t>phase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10023" y="1608063"/>
            <a:ext cx="6471920" cy="2762250"/>
            <a:chOff x="310023" y="1608063"/>
            <a:chExt cx="6471920" cy="2762250"/>
          </a:xfrm>
        </p:grpSpPr>
        <p:sp>
          <p:nvSpPr>
            <p:cNvPr id="28" name="object 28"/>
            <p:cNvSpPr/>
            <p:nvPr/>
          </p:nvSpPr>
          <p:spPr>
            <a:xfrm>
              <a:off x="310023" y="4351263"/>
              <a:ext cx="6471920" cy="0"/>
            </a:xfrm>
            <a:custGeom>
              <a:avLst/>
              <a:gdLst/>
              <a:ahLst/>
              <a:cxnLst/>
              <a:rect l="l" t="t" r="r" b="b"/>
              <a:pathLst>
                <a:path w="6471920" h="0">
                  <a:moveTo>
                    <a:pt x="6471776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898989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758488" y="1608063"/>
              <a:ext cx="0" cy="2563495"/>
            </a:xfrm>
            <a:custGeom>
              <a:avLst/>
              <a:gdLst/>
              <a:ahLst/>
              <a:cxnLst/>
              <a:rect l="l" t="t" r="r" b="b"/>
              <a:pathLst>
                <a:path w="0" h="2563495">
                  <a:moveTo>
                    <a:pt x="0" y="0"/>
                  </a:moveTo>
                  <a:lnTo>
                    <a:pt x="0" y="2563319"/>
                  </a:lnTo>
                </a:path>
              </a:pathLst>
            </a:custGeom>
            <a:ln w="38100">
              <a:solidFill>
                <a:srgbClr val="898989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20840" y="1982266"/>
              <a:ext cx="4013200" cy="1840864"/>
            </a:xfrm>
            <a:custGeom>
              <a:avLst/>
              <a:gdLst/>
              <a:ahLst/>
              <a:cxnLst/>
              <a:rect l="l" t="t" r="r" b="b"/>
              <a:pathLst>
                <a:path w="4013200" h="1840864">
                  <a:moveTo>
                    <a:pt x="114300" y="1282700"/>
                  </a:moveTo>
                  <a:lnTo>
                    <a:pt x="0" y="1282700"/>
                  </a:lnTo>
                  <a:lnTo>
                    <a:pt x="0" y="1840433"/>
                  </a:lnTo>
                  <a:lnTo>
                    <a:pt x="114300" y="1840433"/>
                  </a:lnTo>
                  <a:lnTo>
                    <a:pt x="114300" y="1282700"/>
                  </a:lnTo>
                  <a:close/>
                </a:path>
                <a:path w="4013200" h="1840864">
                  <a:moveTo>
                    <a:pt x="114300" y="863600"/>
                  </a:moveTo>
                  <a:lnTo>
                    <a:pt x="0" y="863600"/>
                  </a:lnTo>
                  <a:lnTo>
                    <a:pt x="0" y="1138478"/>
                  </a:lnTo>
                  <a:lnTo>
                    <a:pt x="114300" y="1138478"/>
                  </a:lnTo>
                  <a:lnTo>
                    <a:pt x="114300" y="863600"/>
                  </a:lnTo>
                  <a:close/>
                </a:path>
                <a:path w="4013200" h="1840864">
                  <a:moveTo>
                    <a:pt x="114300" y="419100"/>
                  </a:moveTo>
                  <a:lnTo>
                    <a:pt x="0" y="419100"/>
                  </a:lnTo>
                  <a:lnTo>
                    <a:pt x="0" y="693978"/>
                  </a:lnTo>
                  <a:lnTo>
                    <a:pt x="114300" y="693978"/>
                  </a:lnTo>
                  <a:lnTo>
                    <a:pt x="114300" y="419100"/>
                  </a:lnTo>
                  <a:close/>
                </a:path>
                <a:path w="4013200" h="1840864">
                  <a:moveTo>
                    <a:pt x="114300" y="0"/>
                  </a:moveTo>
                  <a:lnTo>
                    <a:pt x="0" y="0"/>
                  </a:lnTo>
                  <a:lnTo>
                    <a:pt x="0" y="274878"/>
                  </a:lnTo>
                  <a:lnTo>
                    <a:pt x="114300" y="274878"/>
                  </a:lnTo>
                  <a:lnTo>
                    <a:pt x="114300" y="0"/>
                  </a:lnTo>
                  <a:close/>
                </a:path>
                <a:path w="4013200" h="1840864">
                  <a:moveTo>
                    <a:pt x="4013200" y="1143000"/>
                  </a:moveTo>
                  <a:lnTo>
                    <a:pt x="3898900" y="1143000"/>
                  </a:lnTo>
                  <a:lnTo>
                    <a:pt x="3898900" y="1417878"/>
                  </a:lnTo>
                  <a:lnTo>
                    <a:pt x="4013200" y="1417878"/>
                  </a:lnTo>
                  <a:lnTo>
                    <a:pt x="4013200" y="1143000"/>
                  </a:lnTo>
                  <a:close/>
                </a:path>
                <a:path w="4013200" h="1840864">
                  <a:moveTo>
                    <a:pt x="4013200" y="419100"/>
                  </a:moveTo>
                  <a:lnTo>
                    <a:pt x="3898900" y="419100"/>
                  </a:lnTo>
                  <a:lnTo>
                    <a:pt x="3898900" y="976833"/>
                  </a:lnTo>
                  <a:lnTo>
                    <a:pt x="4013200" y="976833"/>
                  </a:lnTo>
                  <a:lnTo>
                    <a:pt x="4013200" y="419100"/>
                  </a:lnTo>
                  <a:close/>
                </a:path>
                <a:path w="4013200" h="1840864">
                  <a:moveTo>
                    <a:pt x="4013200" y="0"/>
                  </a:moveTo>
                  <a:lnTo>
                    <a:pt x="3898900" y="0"/>
                  </a:lnTo>
                  <a:lnTo>
                    <a:pt x="3898900" y="274878"/>
                  </a:lnTo>
                  <a:lnTo>
                    <a:pt x="4013200" y="274878"/>
                  </a:lnTo>
                  <a:lnTo>
                    <a:pt x="4013200" y="0"/>
                  </a:lnTo>
                  <a:close/>
                </a:path>
              </a:pathLst>
            </a:custGeom>
            <a:solidFill>
              <a:srgbClr val="7B132A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17426" y="5112989"/>
            <a:ext cx="610428" cy="531430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10720" y="843513"/>
            <a:ext cx="237109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000000"/>
                </a:solidFill>
              </a:rPr>
              <a:t>SUMMA</a:t>
            </a:r>
            <a:r>
              <a:rPr dirty="0" sz="3600" spc="-135">
                <a:solidFill>
                  <a:srgbClr val="000000"/>
                </a:solidFill>
              </a:rPr>
              <a:t>R</a:t>
            </a:r>
            <a:r>
              <a:rPr dirty="0" sz="360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1796468" y="1602912"/>
            <a:ext cx="8853170" cy="3632200"/>
          </a:xfrm>
          <a:prstGeom prst="rect">
            <a:avLst/>
          </a:prstGeom>
        </p:spPr>
        <p:txBody>
          <a:bodyPr wrap="square" lIns="0" tIns="129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20"/>
              </a:spcBef>
            </a:pPr>
            <a:r>
              <a:rPr dirty="0" sz="2400" spc="-5">
                <a:latin typeface="Arial MT"/>
                <a:cs typeface="Arial MT"/>
              </a:rPr>
              <a:t>Defining</a:t>
            </a:r>
            <a:r>
              <a:rPr dirty="0" sz="2400" spc="-60">
                <a:latin typeface="Arial MT"/>
                <a:cs typeface="Arial MT"/>
              </a:rPr>
              <a:t> </a:t>
            </a:r>
            <a:r>
              <a:rPr dirty="0" sz="2400" spc="-35">
                <a:latin typeface="Arial MT"/>
                <a:cs typeface="Arial MT"/>
              </a:rPr>
              <a:t>Tactical</a:t>
            </a:r>
            <a:r>
              <a:rPr dirty="0" sz="2400" spc="-60">
                <a:latin typeface="Arial MT"/>
                <a:cs typeface="Arial MT"/>
              </a:rPr>
              <a:t> </a:t>
            </a:r>
            <a:r>
              <a:rPr dirty="0" sz="2400" spc="-15">
                <a:latin typeface="Arial MT"/>
                <a:cs typeface="Arial MT"/>
              </a:rPr>
              <a:t>Trauma</a:t>
            </a:r>
            <a:r>
              <a:rPr dirty="0" sz="2400" spc="-150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Assessment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ts val="2800"/>
              </a:lnSpc>
              <a:spcBef>
                <a:spcPts val="1080"/>
              </a:spcBef>
            </a:pPr>
            <a:r>
              <a:rPr dirty="0" sz="2400" spc="-5">
                <a:latin typeface="Arial MT"/>
                <a:cs typeface="Arial MT"/>
              </a:rPr>
              <a:t>Determining</a:t>
            </a:r>
            <a:r>
              <a:rPr dirty="0" sz="2400">
                <a:latin typeface="Arial MT"/>
                <a:cs typeface="Arial MT"/>
              </a:rPr>
              <a:t> common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causes of</a:t>
            </a:r>
            <a:r>
              <a:rPr dirty="0" sz="2400" spc="-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and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techniques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to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assess</a:t>
            </a:r>
            <a:r>
              <a:rPr dirty="0" sz="2400" spc="-5">
                <a:latin typeface="Arial MT"/>
                <a:cs typeface="Arial MT"/>
              </a:rPr>
              <a:t> altered </a:t>
            </a:r>
            <a:r>
              <a:rPr dirty="0" sz="2400" spc="-65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mental status</a:t>
            </a:r>
            <a:endParaRPr sz="2400">
              <a:latin typeface="Arial MT"/>
              <a:cs typeface="Arial MT"/>
            </a:endParaRPr>
          </a:p>
          <a:p>
            <a:pPr marL="12700" marR="73025">
              <a:lnSpc>
                <a:spcPts val="2800"/>
              </a:lnSpc>
              <a:spcBef>
                <a:spcPts val="1000"/>
              </a:spcBef>
            </a:pPr>
            <a:r>
              <a:rPr dirty="0" sz="2400">
                <a:latin typeface="Arial MT"/>
                <a:cs typeface="Arial MT"/>
              </a:rPr>
              <a:t>Disarming and removing </a:t>
            </a:r>
            <a:r>
              <a:rPr dirty="0" sz="2400" spc="-5">
                <a:latin typeface="Arial MT"/>
                <a:cs typeface="Arial MT"/>
              </a:rPr>
              <a:t>communication </a:t>
            </a:r>
            <a:r>
              <a:rPr dirty="0" sz="2400">
                <a:latin typeface="Arial MT"/>
                <a:cs typeface="Arial MT"/>
              </a:rPr>
              <a:t>equipment when </a:t>
            </a:r>
            <a:r>
              <a:rPr dirty="0" sz="2400" spc="-5">
                <a:latin typeface="Arial MT"/>
                <a:cs typeface="Arial MT"/>
              </a:rPr>
              <a:t>mental </a:t>
            </a:r>
            <a:r>
              <a:rPr dirty="0" sz="2400" spc="-65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status</a:t>
            </a:r>
            <a:r>
              <a:rPr dirty="0" sz="2400" spc="-10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is</a:t>
            </a:r>
            <a:r>
              <a:rPr dirty="0" sz="2400" spc="-5">
                <a:latin typeface="Arial MT"/>
                <a:cs typeface="Arial MT"/>
              </a:rPr>
              <a:t> altered</a:t>
            </a:r>
            <a:endParaRPr sz="2400">
              <a:latin typeface="Arial MT"/>
              <a:cs typeface="Arial MT"/>
            </a:endParaRPr>
          </a:p>
          <a:p>
            <a:pPr marL="12700" marR="1693545">
              <a:lnSpc>
                <a:spcPts val="3800"/>
              </a:lnSpc>
              <a:spcBef>
                <a:spcPts val="200"/>
              </a:spcBef>
            </a:pPr>
            <a:r>
              <a:rPr dirty="0" sz="2400" spc="-5">
                <a:latin typeface="Arial MT"/>
                <a:cs typeface="Arial MT"/>
              </a:rPr>
              <a:t>Communicating</a:t>
            </a:r>
            <a:r>
              <a:rPr dirty="0" sz="2400" spc="1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with</a:t>
            </a:r>
            <a:r>
              <a:rPr dirty="0" sz="2400" spc="1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the</a:t>
            </a:r>
            <a:r>
              <a:rPr dirty="0" sz="2400" spc="1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casualty</a:t>
            </a:r>
            <a:r>
              <a:rPr dirty="0" sz="2400" spc="1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throughout</a:t>
            </a:r>
            <a:r>
              <a:rPr dirty="0" sz="2400" spc="1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the</a:t>
            </a:r>
            <a:r>
              <a:rPr dirty="0" sz="2400" spc="-35">
                <a:latin typeface="Arial MT"/>
                <a:cs typeface="Arial MT"/>
              </a:rPr>
              <a:t> </a:t>
            </a:r>
            <a:r>
              <a:rPr dirty="0" sz="2400" spc="-65">
                <a:latin typeface="Arial MT"/>
                <a:cs typeface="Arial MT"/>
              </a:rPr>
              <a:t>TTA </a:t>
            </a:r>
            <a:r>
              <a:rPr dirty="0" sz="2400" spc="-650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Considering</a:t>
            </a:r>
            <a:r>
              <a:rPr dirty="0" sz="2400" spc="-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body</a:t>
            </a:r>
            <a:r>
              <a:rPr dirty="0" sz="2400" spc="-5">
                <a:latin typeface="Arial MT"/>
                <a:cs typeface="Arial MT"/>
              </a:rPr>
              <a:t> substance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isolation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2400" spc="-5">
                <a:latin typeface="Arial MT"/>
                <a:cs typeface="Arial MT"/>
              </a:rPr>
              <a:t>Following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the</a:t>
            </a:r>
            <a:r>
              <a:rPr dirty="0" sz="2400">
                <a:latin typeface="Arial MT"/>
                <a:cs typeface="Arial MT"/>
              </a:rPr>
              <a:t> MARCH </a:t>
            </a:r>
            <a:r>
              <a:rPr dirty="0" sz="2400" spc="-70">
                <a:latin typeface="Arial MT"/>
                <a:cs typeface="Arial MT"/>
              </a:rPr>
              <a:t>PAWS</a:t>
            </a:r>
            <a:r>
              <a:rPr dirty="0" sz="2400">
                <a:latin typeface="Arial MT"/>
                <a:cs typeface="Arial MT"/>
              </a:rPr>
              <a:t> sequence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when </a:t>
            </a:r>
            <a:r>
              <a:rPr dirty="0" sz="2400" spc="-5">
                <a:latin typeface="Arial MT"/>
                <a:cs typeface="Arial MT"/>
              </a:rPr>
              <a:t>performing</a:t>
            </a:r>
            <a:r>
              <a:rPr dirty="0" sz="2400">
                <a:latin typeface="Arial MT"/>
                <a:cs typeface="Arial MT"/>
              </a:rPr>
              <a:t> a</a:t>
            </a:r>
            <a:r>
              <a:rPr dirty="0" sz="2400" spc="-45">
                <a:latin typeface="Arial MT"/>
                <a:cs typeface="Arial MT"/>
              </a:rPr>
              <a:t> </a:t>
            </a:r>
            <a:r>
              <a:rPr dirty="0" sz="2400" spc="-65">
                <a:latin typeface="Arial MT"/>
                <a:cs typeface="Arial MT"/>
              </a:rPr>
              <a:t>TTA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43121" y="3146068"/>
            <a:ext cx="114300" cy="636270"/>
          </a:xfrm>
          <a:custGeom>
            <a:avLst/>
            <a:gdLst/>
            <a:ahLst/>
            <a:cxnLst/>
            <a:rect l="l" t="t" r="r" b="b"/>
            <a:pathLst>
              <a:path w="114300" h="636270">
                <a:moveTo>
                  <a:pt x="0" y="635774"/>
                </a:moveTo>
                <a:lnTo>
                  <a:pt x="0" y="0"/>
                </a:lnTo>
                <a:lnTo>
                  <a:pt x="114300" y="0"/>
                </a:lnTo>
                <a:lnTo>
                  <a:pt x="114300" y="635774"/>
                </a:lnTo>
                <a:lnTo>
                  <a:pt x="0" y="635774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43121" y="1786593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69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43121" y="2294663"/>
            <a:ext cx="114300" cy="624205"/>
          </a:xfrm>
          <a:custGeom>
            <a:avLst/>
            <a:gdLst/>
            <a:ahLst/>
            <a:cxnLst/>
            <a:rect l="l" t="t" r="r" b="b"/>
            <a:pathLst>
              <a:path w="114300" h="624205">
                <a:moveTo>
                  <a:pt x="0" y="623578"/>
                </a:moveTo>
                <a:lnTo>
                  <a:pt x="0" y="0"/>
                </a:lnTo>
                <a:lnTo>
                  <a:pt x="114300" y="0"/>
                </a:lnTo>
                <a:lnTo>
                  <a:pt x="114300" y="623578"/>
                </a:lnTo>
                <a:lnTo>
                  <a:pt x="0" y="623578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43121" y="3996789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43121" y="447910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54909" y="4974294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01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Module</a:t>
            </a:r>
            <a:r>
              <a:rPr dirty="0" spc="-10"/>
              <a:t> </a:t>
            </a:r>
            <a:r>
              <a:rPr dirty="0"/>
              <a:t>5:</a:t>
            </a:r>
            <a:r>
              <a:rPr dirty="0" spc="-15"/>
              <a:t> </a:t>
            </a:r>
            <a:r>
              <a:rPr dirty="0" spc="-20"/>
              <a:t>Tactical</a:t>
            </a:r>
            <a:r>
              <a:rPr dirty="0" spc="-15"/>
              <a:t> </a:t>
            </a:r>
            <a:r>
              <a:rPr dirty="0" spc="-20"/>
              <a:t>Trauma</a:t>
            </a:r>
            <a:r>
              <a:rPr dirty="0" spc="-85"/>
              <a:t> </a:t>
            </a:r>
            <a:r>
              <a:rPr dirty="0" spc="-5"/>
              <a:t>Assessment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5" y="6569991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2493" y="1726446"/>
            <a:ext cx="10311765" cy="3976370"/>
          </a:xfrm>
          <a:custGeom>
            <a:avLst/>
            <a:gdLst/>
            <a:ahLst/>
            <a:cxnLst/>
            <a:rect l="l" t="t" r="r" b="b"/>
            <a:pathLst>
              <a:path w="10311765" h="3976370">
                <a:moveTo>
                  <a:pt x="390712" y="1"/>
                </a:moveTo>
                <a:lnTo>
                  <a:pt x="441413" y="1"/>
                </a:lnTo>
                <a:lnTo>
                  <a:pt x="492113" y="1"/>
                </a:lnTo>
                <a:lnTo>
                  <a:pt x="542813" y="1"/>
                </a:lnTo>
                <a:lnTo>
                  <a:pt x="593514" y="1"/>
                </a:lnTo>
                <a:lnTo>
                  <a:pt x="644214" y="1"/>
                </a:lnTo>
                <a:lnTo>
                  <a:pt x="694914" y="1"/>
                </a:lnTo>
                <a:lnTo>
                  <a:pt x="745614" y="1"/>
                </a:lnTo>
                <a:lnTo>
                  <a:pt x="796315" y="1"/>
                </a:lnTo>
                <a:lnTo>
                  <a:pt x="847015" y="1"/>
                </a:lnTo>
                <a:lnTo>
                  <a:pt x="897715" y="1"/>
                </a:lnTo>
                <a:lnTo>
                  <a:pt x="948415" y="1"/>
                </a:lnTo>
                <a:lnTo>
                  <a:pt x="999116" y="1"/>
                </a:lnTo>
                <a:lnTo>
                  <a:pt x="1049816" y="1"/>
                </a:lnTo>
                <a:lnTo>
                  <a:pt x="1100516" y="1"/>
                </a:lnTo>
                <a:lnTo>
                  <a:pt x="1151217" y="1"/>
                </a:lnTo>
                <a:lnTo>
                  <a:pt x="1201917" y="1"/>
                </a:lnTo>
                <a:lnTo>
                  <a:pt x="1252617" y="1"/>
                </a:lnTo>
                <a:lnTo>
                  <a:pt x="1303317" y="1"/>
                </a:lnTo>
                <a:lnTo>
                  <a:pt x="1354018" y="1"/>
                </a:lnTo>
                <a:lnTo>
                  <a:pt x="1404718" y="1"/>
                </a:lnTo>
                <a:lnTo>
                  <a:pt x="1455418" y="1"/>
                </a:lnTo>
                <a:lnTo>
                  <a:pt x="1506118" y="1"/>
                </a:lnTo>
                <a:lnTo>
                  <a:pt x="1556819" y="1"/>
                </a:lnTo>
                <a:lnTo>
                  <a:pt x="1607519" y="1"/>
                </a:lnTo>
                <a:lnTo>
                  <a:pt x="1658219" y="1"/>
                </a:lnTo>
                <a:lnTo>
                  <a:pt x="1708920" y="1"/>
                </a:lnTo>
                <a:lnTo>
                  <a:pt x="1759620" y="1"/>
                </a:lnTo>
                <a:lnTo>
                  <a:pt x="1810320" y="1"/>
                </a:lnTo>
                <a:lnTo>
                  <a:pt x="1861020" y="1"/>
                </a:lnTo>
                <a:lnTo>
                  <a:pt x="1911721" y="1"/>
                </a:lnTo>
                <a:lnTo>
                  <a:pt x="1962421" y="1"/>
                </a:lnTo>
                <a:lnTo>
                  <a:pt x="2013121" y="1"/>
                </a:lnTo>
                <a:lnTo>
                  <a:pt x="2063821" y="1"/>
                </a:lnTo>
                <a:lnTo>
                  <a:pt x="2114522" y="1"/>
                </a:lnTo>
                <a:lnTo>
                  <a:pt x="2165222" y="1"/>
                </a:lnTo>
                <a:lnTo>
                  <a:pt x="2215922" y="1"/>
                </a:lnTo>
                <a:lnTo>
                  <a:pt x="2266622" y="1"/>
                </a:lnTo>
                <a:lnTo>
                  <a:pt x="2317323" y="1"/>
                </a:lnTo>
                <a:lnTo>
                  <a:pt x="2368023" y="1"/>
                </a:lnTo>
                <a:lnTo>
                  <a:pt x="2418723" y="1"/>
                </a:lnTo>
                <a:lnTo>
                  <a:pt x="2469424" y="1"/>
                </a:lnTo>
                <a:lnTo>
                  <a:pt x="2520124" y="1"/>
                </a:lnTo>
                <a:lnTo>
                  <a:pt x="2570824" y="1"/>
                </a:lnTo>
                <a:lnTo>
                  <a:pt x="2621524" y="1"/>
                </a:lnTo>
                <a:lnTo>
                  <a:pt x="2672225" y="1"/>
                </a:lnTo>
                <a:lnTo>
                  <a:pt x="2722925" y="1"/>
                </a:lnTo>
                <a:lnTo>
                  <a:pt x="2773625" y="1"/>
                </a:lnTo>
                <a:lnTo>
                  <a:pt x="2824325" y="1"/>
                </a:lnTo>
                <a:lnTo>
                  <a:pt x="2875026" y="1"/>
                </a:lnTo>
                <a:lnTo>
                  <a:pt x="2925726" y="1"/>
                </a:lnTo>
                <a:lnTo>
                  <a:pt x="2976426" y="1"/>
                </a:lnTo>
                <a:lnTo>
                  <a:pt x="3027126" y="1"/>
                </a:lnTo>
                <a:lnTo>
                  <a:pt x="3077827" y="1"/>
                </a:lnTo>
                <a:lnTo>
                  <a:pt x="3128527" y="1"/>
                </a:lnTo>
                <a:lnTo>
                  <a:pt x="3179227" y="1"/>
                </a:lnTo>
                <a:lnTo>
                  <a:pt x="3229927" y="1"/>
                </a:lnTo>
                <a:lnTo>
                  <a:pt x="3280628" y="1"/>
                </a:lnTo>
                <a:lnTo>
                  <a:pt x="3331328" y="1"/>
                </a:lnTo>
                <a:lnTo>
                  <a:pt x="3382028" y="1"/>
                </a:lnTo>
                <a:lnTo>
                  <a:pt x="3432728" y="1"/>
                </a:lnTo>
                <a:lnTo>
                  <a:pt x="3483429" y="1"/>
                </a:lnTo>
                <a:lnTo>
                  <a:pt x="3534129" y="1"/>
                </a:lnTo>
                <a:lnTo>
                  <a:pt x="3584829" y="1"/>
                </a:lnTo>
                <a:lnTo>
                  <a:pt x="3635529" y="1"/>
                </a:lnTo>
                <a:lnTo>
                  <a:pt x="3686230" y="1"/>
                </a:lnTo>
                <a:lnTo>
                  <a:pt x="3736930" y="1"/>
                </a:lnTo>
                <a:lnTo>
                  <a:pt x="3787630" y="1"/>
                </a:lnTo>
                <a:lnTo>
                  <a:pt x="3838331" y="1"/>
                </a:lnTo>
                <a:lnTo>
                  <a:pt x="3889031" y="1"/>
                </a:lnTo>
                <a:lnTo>
                  <a:pt x="3939731" y="1"/>
                </a:lnTo>
                <a:lnTo>
                  <a:pt x="3990431" y="1"/>
                </a:lnTo>
                <a:lnTo>
                  <a:pt x="4041132" y="1"/>
                </a:lnTo>
                <a:lnTo>
                  <a:pt x="4091832" y="1"/>
                </a:lnTo>
                <a:lnTo>
                  <a:pt x="4142532" y="1"/>
                </a:lnTo>
                <a:lnTo>
                  <a:pt x="4193232" y="1"/>
                </a:lnTo>
                <a:lnTo>
                  <a:pt x="4243933" y="1"/>
                </a:lnTo>
                <a:lnTo>
                  <a:pt x="4294633" y="1"/>
                </a:lnTo>
                <a:lnTo>
                  <a:pt x="4345333" y="1"/>
                </a:lnTo>
                <a:lnTo>
                  <a:pt x="4396033" y="0"/>
                </a:lnTo>
                <a:lnTo>
                  <a:pt x="4446734" y="0"/>
                </a:lnTo>
                <a:lnTo>
                  <a:pt x="4497434" y="0"/>
                </a:lnTo>
                <a:lnTo>
                  <a:pt x="4548134" y="0"/>
                </a:lnTo>
                <a:lnTo>
                  <a:pt x="4598834" y="0"/>
                </a:lnTo>
                <a:lnTo>
                  <a:pt x="4649535" y="0"/>
                </a:lnTo>
                <a:lnTo>
                  <a:pt x="4700235" y="0"/>
                </a:lnTo>
                <a:lnTo>
                  <a:pt x="4750935" y="0"/>
                </a:lnTo>
                <a:lnTo>
                  <a:pt x="4801635" y="0"/>
                </a:lnTo>
                <a:lnTo>
                  <a:pt x="4852336" y="0"/>
                </a:lnTo>
                <a:lnTo>
                  <a:pt x="4903036" y="0"/>
                </a:lnTo>
                <a:lnTo>
                  <a:pt x="4953736" y="0"/>
                </a:lnTo>
                <a:lnTo>
                  <a:pt x="5004436" y="0"/>
                </a:lnTo>
                <a:lnTo>
                  <a:pt x="5055137" y="0"/>
                </a:lnTo>
                <a:lnTo>
                  <a:pt x="5105837" y="0"/>
                </a:lnTo>
                <a:lnTo>
                  <a:pt x="5156537" y="0"/>
                </a:lnTo>
                <a:lnTo>
                  <a:pt x="5207237" y="0"/>
                </a:lnTo>
                <a:lnTo>
                  <a:pt x="5257938" y="0"/>
                </a:lnTo>
                <a:lnTo>
                  <a:pt x="5308638" y="0"/>
                </a:lnTo>
                <a:lnTo>
                  <a:pt x="5359338" y="0"/>
                </a:lnTo>
                <a:lnTo>
                  <a:pt x="5410038" y="0"/>
                </a:lnTo>
                <a:lnTo>
                  <a:pt x="5460739" y="0"/>
                </a:lnTo>
                <a:lnTo>
                  <a:pt x="5511439" y="0"/>
                </a:lnTo>
                <a:lnTo>
                  <a:pt x="5562139" y="0"/>
                </a:lnTo>
                <a:lnTo>
                  <a:pt x="5612839" y="0"/>
                </a:lnTo>
                <a:lnTo>
                  <a:pt x="5663540" y="0"/>
                </a:lnTo>
                <a:lnTo>
                  <a:pt x="5714240" y="0"/>
                </a:lnTo>
                <a:lnTo>
                  <a:pt x="5764940" y="0"/>
                </a:lnTo>
                <a:lnTo>
                  <a:pt x="5815641" y="0"/>
                </a:lnTo>
                <a:lnTo>
                  <a:pt x="5866341" y="0"/>
                </a:lnTo>
                <a:lnTo>
                  <a:pt x="5917041" y="0"/>
                </a:lnTo>
                <a:lnTo>
                  <a:pt x="5967741" y="0"/>
                </a:lnTo>
                <a:lnTo>
                  <a:pt x="6018442" y="0"/>
                </a:lnTo>
                <a:lnTo>
                  <a:pt x="6069142" y="0"/>
                </a:lnTo>
                <a:lnTo>
                  <a:pt x="6119842" y="0"/>
                </a:lnTo>
                <a:lnTo>
                  <a:pt x="6170542" y="0"/>
                </a:lnTo>
                <a:lnTo>
                  <a:pt x="6221243" y="0"/>
                </a:lnTo>
                <a:lnTo>
                  <a:pt x="6271943" y="0"/>
                </a:lnTo>
                <a:lnTo>
                  <a:pt x="6322643" y="0"/>
                </a:lnTo>
                <a:lnTo>
                  <a:pt x="6373343" y="0"/>
                </a:lnTo>
                <a:lnTo>
                  <a:pt x="6424044" y="0"/>
                </a:lnTo>
                <a:lnTo>
                  <a:pt x="6474744" y="0"/>
                </a:lnTo>
                <a:lnTo>
                  <a:pt x="6525444" y="0"/>
                </a:lnTo>
                <a:lnTo>
                  <a:pt x="6576144" y="0"/>
                </a:lnTo>
                <a:lnTo>
                  <a:pt x="6626845" y="0"/>
                </a:lnTo>
                <a:lnTo>
                  <a:pt x="6677545" y="0"/>
                </a:lnTo>
                <a:lnTo>
                  <a:pt x="6728245" y="0"/>
                </a:lnTo>
                <a:lnTo>
                  <a:pt x="6778945" y="0"/>
                </a:lnTo>
                <a:lnTo>
                  <a:pt x="6829646" y="0"/>
                </a:lnTo>
                <a:lnTo>
                  <a:pt x="6880346" y="0"/>
                </a:lnTo>
                <a:lnTo>
                  <a:pt x="6931046" y="0"/>
                </a:lnTo>
                <a:lnTo>
                  <a:pt x="6981746" y="0"/>
                </a:lnTo>
                <a:lnTo>
                  <a:pt x="7032447" y="0"/>
                </a:lnTo>
                <a:lnTo>
                  <a:pt x="7083147" y="0"/>
                </a:lnTo>
                <a:lnTo>
                  <a:pt x="7133847" y="0"/>
                </a:lnTo>
                <a:lnTo>
                  <a:pt x="7184548" y="0"/>
                </a:lnTo>
                <a:lnTo>
                  <a:pt x="7235248" y="0"/>
                </a:lnTo>
                <a:lnTo>
                  <a:pt x="7285948" y="0"/>
                </a:lnTo>
                <a:lnTo>
                  <a:pt x="7336648" y="0"/>
                </a:lnTo>
                <a:lnTo>
                  <a:pt x="7387349" y="0"/>
                </a:lnTo>
                <a:lnTo>
                  <a:pt x="7438049" y="0"/>
                </a:lnTo>
                <a:lnTo>
                  <a:pt x="7488749" y="0"/>
                </a:lnTo>
                <a:lnTo>
                  <a:pt x="7539449" y="0"/>
                </a:lnTo>
                <a:lnTo>
                  <a:pt x="7590150" y="0"/>
                </a:lnTo>
                <a:lnTo>
                  <a:pt x="7640850" y="0"/>
                </a:lnTo>
                <a:lnTo>
                  <a:pt x="7691550" y="0"/>
                </a:lnTo>
                <a:lnTo>
                  <a:pt x="7742250" y="0"/>
                </a:lnTo>
                <a:lnTo>
                  <a:pt x="7792951" y="0"/>
                </a:lnTo>
                <a:lnTo>
                  <a:pt x="7843651" y="0"/>
                </a:lnTo>
                <a:lnTo>
                  <a:pt x="7894351" y="0"/>
                </a:lnTo>
                <a:lnTo>
                  <a:pt x="7945052" y="0"/>
                </a:lnTo>
                <a:lnTo>
                  <a:pt x="7995752" y="0"/>
                </a:lnTo>
                <a:lnTo>
                  <a:pt x="8046452" y="0"/>
                </a:lnTo>
                <a:lnTo>
                  <a:pt x="8097152" y="0"/>
                </a:lnTo>
                <a:lnTo>
                  <a:pt x="8147853" y="0"/>
                </a:lnTo>
                <a:lnTo>
                  <a:pt x="8198553" y="0"/>
                </a:lnTo>
                <a:lnTo>
                  <a:pt x="8249253" y="0"/>
                </a:lnTo>
                <a:lnTo>
                  <a:pt x="8299953" y="0"/>
                </a:lnTo>
                <a:lnTo>
                  <a:pt x="8350654" y="0"/>
                </a:lnTo>
                <a:lnTo>
                  <a:pt x="8401354" y="0"/>
                </a:lnTo>
                <a:lnTo>
                  <a:pt x="8452054" y="0"/>
                </a:lnTo>
                <a:lnTo>
                  <a:pt x="8502755" y="0"/>
                </a:lnTo>
                <a:lnTo>
                  <a:pt x="8553455" y="0"/>
                </a:lnTo>
                <a:lnTo>
                  <a:pt x="8604155" y="0"/>
                </a:lnTo>
                <a:lnTo>
                  <a:pt x="8654855" y="0"/>
                </a:lnTo>
                <a:lnTo>
                  <a:pt x="8705556" y="0"/>
                </a:lnTo>
                <a:lnTo>
                  <a:pt x="8756256" y="0"/>
                </a:lnTo>
                <a:lnTo>
                  <a:pt x="8806956" y="0"/>
                </a:lnTo>
                <a:lnTo>
                  <a:pt x="8857656" y="0"/>
                </a:lnTo>
                <a:lnTo>
                  <a:pt x="8908357" y="0"/>
                </a:lnTo>
                <a:lnTo>
                  <a:pt x="8959057" y="0"/>
                </a:lnTo>
                <a:lnTo>
                  <a:pt x="9018291" y="2345"/>
                </a:lnTo>
                <a:lnTo>
                  <a:pt x="9075467" y="9204"/>
                </a:lnTo>
                <a:lnTo>
                  <a:pt x="9130188" y="20308"/>
                </a:lnTo>
                <a:lnTo>
                  <a:pt x="9182057" y="35391"/>
                </a:lnTo>
                <a:lnTo>
                  <a:pt x="9230677" y="54186"/>
                </a:lnTo>
                <a:lnTo>
                  <a:pt x="9275650" y="76426"/>
                </a:lnTo>
                <a:lnTo>
                  <a:pt x="9316579" y="101842"/>
                </a:lnTo>
                <a:lnTo>
                  <a:pt x="9353067" y="130169"/>
                </a:lnTo>
                <a:lnTo>
                  <a:pt x="9384716" y="161139"/>
                </a:lnTo>
                <a:lnTo>
                  <a:pt x="9411130" y="194484"/>
                </a:lnTo>
                <a:lnTo>
                  <a:pt x="9431910" y="229938"/>
                </a:lnTo>
                <a:lnTo>
                  <a:pt x="9446660" y="267234"/>
                </a:lnTo>
                <a:lnTo>
                  <a:pt x="10311321" y="1950918"/>
                </a:lnTo>
                <a:lnTo>
                  <a:pt x="9446660" y="3709066"/>
                </a:lnTo>
                <a:lnTo>
                  <a:pt x="9431910" y="3746362"/>
                </a:lnTo>
                <a:lnTo>
                  <a:pt x="9411130" y="3781816"/>
                </a:lnTo>
                <a:lnTo>
                  <a:pt x="9384716" y="3815162"/>
                </a:lnTo>
                <a:lnTo>
                  <a:pt x="9353067" y="3846132"/>
                </a:lnTo>
                <a:lnTo>
                  <a:pt x="9316579" y="3874458"/>
                </a:lnTo>
                <a:lnTo>
                  <a:pt x="9275650" y="3899875"/>
                </a:lnTo>
                <a:lnTo>
                  <a:pt x="9230677" y="3922114"/>
                </a:lnTo>
                <a:lnTo>
                  <a:pt x="9182057" y="3940909"/>
                </a:lnTo>
                <a:lnTo>
                  <a:pt x="9130188" y="3955992"/>
                </a:lnTo>
                <a:lnTo>
                  <a:pt x="9075467" y="3967097"/>
                </a:lnTo>
                <a:lnTo>
                  <a:pt x="9018291" y="3973955"/>
                </a:lnTo>
                <a:lnTo>
                  <a:pt x="8959057" y="3976301"/>
                </a:lnTo>
                <a:lnTo>
                  <a:pt x="458805" y="3976301"/>
                </a:lnTo>
                <a:lnTo>
                  <a:pt x="401328" y="3974049"/>
                </a:lnTo>
                <a:lnTo>
                  <a:pt x="346839" y="3967462"/>
                </a:lnTo>
                <a:lnTo>
                  <a:pt x="295540" y="3956789"/>
                </a:lnTo>
                <a:lnTo>
                  <a:pt x="247636" y="3942283"/>
                </a:lnTo>
                <a:lnTo>
                  <a:pt x="203330" y="3924194"/>
                </a:lnTo>
                <a:lnTo>
                  <a:pt x="162824" y="3902774"/>
                </a:lnTo>
                <a:lnTo>
                  <a:pt x="126322" y="3878273"/>
                </a:lnTo>
                <a:lnTo>
                  <a:pt x="94028" y="3850944"/>
                </a:lnTo>
                <a:lnTo>
                  <a:pt x="66144" y="3821036"/>
                </a:lnTo>
                <a:lnTo>
                  <a:pt x="42874" y="3788801"/>
                </a:lnTo>
                <a:lnTo>
                  <a:pt x="24421" y="3754491"/>
                </a:lnTo>
                <a:lnTo>
                  <a:pt x="10989" y="3718355"/>
                </a:lnTo>
                <a:lnTo>
                  <a:pt x="2781" y="3680647"/>
                </a:lnTo>
                <a:lnTo>
                  <a:pt x="0" y="3641615"/>
                </a:lnTo>
                <a:lnTo>
                  <a:pt x="0" y="317351"/>
                </a:lnTo>
                <a:lnTo>
                  <a:pt x="2075" y="275660"/>
                </a:lnTo>
                <a:lnTo>
                  <a:pt x="8382" y="236047"/>
                </a:lnTo>
                <a:lnTo>
                  <a:pt x="19036" y="198730"/>
                </a:lnTo>
                <a:lnTo>
                  <a:pt x="53863" y="131859"/>
                </a:lnTo>
                <a:lnTo>
                  <a:pt x="107500" y="76799"/>
                </a:lnTo>
                <a:lnTo>
                  <a:pt x="141668" y="54245"/>
                </a:lnTo>
                <a:lnTo>
                  <a:pt x="180891" y="35301"/>
                </a:lnTo>
                <a:lnTo>
                  <a:pt x="225290" y="20186"/>
                </a:lnTo>
                <a:lnTo>
                  <a:pt x="274981" y="9118"/>
                </a:lnTo>
                <a:lnTo>
                  <a:pt x="330082" y="2317"/>
                </a:lnTo>
                <a:lnTo>
                  <a:pt x="390712" y="1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7" name="object 7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862113" y="5105674"/>
            <a:ext cx="5922010" cy="1132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dirty="0" sz="1800" spc="-100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dirty="0" sz="1800" spc="-25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5" b="1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dirty="0" sz="1800" spc="-5" b="1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dirty="0" sz="1800" spc="-10" b="1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48661" y="1514079"/>
            <a:ext cx="2580005" cy="437515"/>
          </a:xfrm>
          <a:custGeom>
            <a:avLst/>
            <a:gdLst/>
            <a:ahLst/>
            <a:cxnLst/>
            <a:rect l="l" t="t" r="r" b="b"/>
            <a:pathLst>
              <a:path w="2580004" h="437514">
                <a:moveTo>
                  <a:pt x="2579485" y="0"/>
                </a:moveTo>
                <a:lnTo>
                  <a:pt x="0" y="0"/>
                </a:lnTo>
                <a:lnTo>
                  <a:pt x="0" y="437068"/>
                </a:lnTo>
                <a:lnTo>
                  <a:pt x="2579485" y="437068"/>
                </a:lnTo>
                <a:lnTo>
                  <a:pt x="25794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953765" y="922598"/>
            <a:ext cx="8284845" cy="992505"/>
          </a:xfrm>
          <a:prstGeom prst="rect">
            <a:avLst/>
          </a:prstGeom>
        </p:spPr>
        <p:txBody>
          <a:bodyPr wrap="square" lIns="0" tIns="152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1800" spc="-20" b="1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dirty="0" sz="1800" spc="-30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dirty="0" sz="1800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dirty="0" sz="1800" spc="-25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dirty="0" sz="1800" spc="5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dirty="0" sz="1800" spc="10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dirty="0" sz="1800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L="2759710">
              <a:lnSpc>
                <a:spcPct val="100000"/>
              </a:lnSpc>
              <a:spcBef>
                <a:spcPts val="1470"/>
              </a:spcBef>
            </a:pPr>
            <a:r>
              <a:rPr dirty="0" sz="2400" spc="-5" b="1">
                <a:latin typeface="Arial"/>
                <a:cs typeface="Arial"/>
              </a:rPr>
              <a:t>ROLE</a:t>
            </a:r>
            <a:r>
              <a:rPr dirty="0" sz="2400" spc="-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1</a:t>
            </a:r>
            <a:r>
              <a:rPr dirty="0" sz="2400" spc="-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dirty="0" sz="1800" b="1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dirty="0" sz="1800" spc="-5" b="1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dirty="0" sz="1800" b="1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dirty="0" sz="1800" spc="-5" b="1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dirty="0" sz="1800" b="1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dirty="0" sz="1800" spc="-5" b="1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4"/>
            <a:ext cx="7052309" cy="3497579"/>
            <a:chOff x="2109158" y="1928324"/>
            <a:chExt cx="7052309" cy="3497579"/>
          </a:xfrm>
        </p:grpSpPr>
        <p:sp>
          <p:nvSpPr>
            <p:cNvPr id="17" name="object 17"/>
            <p:cNvSpPr/>
            <p:nvPr/>
          </p:nvSpPr>
          <p:spPr>
            <a:xfrm>
              <a:off x="7680660" y="5169498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5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dirty="0" sz="1800" spc="-5" b="1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dirty="0" sz="1800" b="1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dirty="0" sz="1800" spc="-5" b="1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dirty="0" sz="1800" b="1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9709" y="2561982"/>
            <a:ext cx="1933028" cy="29577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54114" y="284892"/>
            <a:ext cx="58839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616667"/>
                </a:solidFill>
                <a:latin typeface="Arial"/>
                <a:cs typeface="Arial"/>
              </a:rPr>
              <a:t>Module </a:t>
            </a:r>
            <a:r>
              <a:rPr dirty="0" sz="2000" b="1">
                <a:solidFill>
                  <a:srgbClr val="616667"/>
                </a:solidFill>
                <a:latin typeface="Arial"/>
                <a:cs typeface="Arial"/>
              </a:rPr>
              <a:t>5:</a:t>
            </a:r>
            <a:r>
              <a:rPr dirty="0" sz="2000" spc="-5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616667"/>
                </a:solidFill>
                <a:latin typeface="Arial"/>
                <a:cs typeface="Arial"/>
              </a:rPr>
              <a:t>Tactical</a:t>
            </a:r>
            <a:r>
              <a:rPr dirty="0" sz="2000" spc="-10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616667"/>
                </a:solidFill>
                <a:latin typeface="Arial"/>
                <a:cs typeface="Arial"/>
              </a:rPr>
              <a:t>Trauma</a:t>
            </a:r>
            <a:r>
              <a:rPr dirty="0" sz="2000" spc="-75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616667"/>
                </a:solidFill>
                <a:latin typeface="Arial"/>
                <a:cs typeface="Arial"/>
              </a:rPr>
              <a:t>Assessment</a:t>
            </a:r>
            <a:r>
              <a:rPr dirty="0" sz="2000" spc="-10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i="1">
                <a:solidFill>
                  <a:srgbClr val="616667"/>
                </a:solidFill>
                <a:latin typeface="Arial"/>
                <a:cs typeface="Arial"/>
              </a:rPr>
              <a:t>(in </a:t>
            </a:r>
            <a:r>
              <a:rPr dirty="0" sz="2000" spc="-5" i="1">
                <a:solidFill>
                  <a:srgbClr val="616667"/>
                </a:solidFill>
                <a:latin typeface="Arial"/>
                <a:cs typeface="Arial"/>
              </a:rPr>
              <a:t>depth)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100809" y="1978610"/>
            <a:ext cx="7383780" cy="345821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 marR="309245">
              <a:lnSpc>
                <a:spcPts val="3040"/>
              </a:lnSpc>
              <a:spcBef>
                <a:spcPts val="465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During which phase of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is most of the </a:t>
            </a:r>
            <a:r>
              <a:rPr dirty="0" sz="2800" spc="-7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Tactical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Trauma</a:t>
            </a:r>
            <a:r>
              <a:rPr dirty="0" sz="28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performed?</a:t>
            </a:r>
            <a:endParaRPr sz="2800">
              <a:latin typeface="Arial"/>
              <a:cs typeface="Arial"/>
            </a:endParaRPr>
          </a:p>
          <a:p>
            <a:pPr marL="12700" marR="309245">
              <a:lnSpc>
                <a:spcPts val="3040"/>
              </a:lnSpc>
              <a:spcBef>
                <a:spcPts val="1810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What pneumonic is used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prioritize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dirty="0" sz="2800" spc="-7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during the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Tactical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Trauma</a:t>
            </a:r>
            <a:r>
              <a:rPr dirty="0" sz="28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Assessment?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3040"/>
              </a:lnSpc>
              <a:spcBef>
                <a:spcPts val="1810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Why is it important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to assess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casualty’s </a:t>
            </a:r>
            <a:r>
              <a:rPr dirty="0" sz="2800" spc="-7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mental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status?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blood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sweep?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8450" y="1981779"/>
            <a:ext cx="638312" cy="6723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8450" y="3092801"/>
            <a:ext cx="638312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8450" y="4059080"/>
            <a:ext cx="638312" cy="67239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726032" y="842754"/>
            <a:ext cx="49790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</a:rPr>
              <a:t>CHECK</a:t>
            </a:r>
            <a:r>
              <a:rPr dirty="0" sz="3600" spc="-35">
                <a:solidFill>
                  <a:srgbClr val="FFFFFF"/>
                </a:solidFill>
              </a:rPr>
              <a:t> </a:t>
            </a:r>
            <a:r>
              <a:rPr dirty="0" sz="3600" spc="-5">
                <a:solidFill>
                  <a:srgbClr val="FFFFFF"/>
                </a:solidFill>
              </a:rPr>
              <a:t>ON</a:t>
            </a:r>
            <a:r>
              <a:rPr dirty="0" sz="3600" spc="-30">
                <a:solidFill>
                  <a:srgbClr val="FFFFFF"/>
                </a:solidFill>
              </a:rPr>
              <a:t> </a:t>
            </a:r>
            <a:r>
              <a:rPr dirty="0" sz="3600" spc="-5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7769" y="5025359"/>
            <a:ext cx="638312" cy="67239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Module </a:t>
            </a:r>
            <a:r>
              <a:rPr dirty="0"/>
              <a:t>5:</a:t>
            </a:r>
            <a:r>
              <a:rPr dirty="0" spc="-5"/>
              <a:t> </a:t>
            </a:r>
            <a:r>
              <a:rPr dirty="0" spc="-20"/>
              <a:t>Tactical</a:t>
            </a:r>
            <a:r>
              <a:rPr dirty="0" spc="-10"/>
              <a:t> </a:t>
            </a:r>
            <a:r>
              <a:rPr dirty="0" spc="-20"/>
              <a:t>Trauma</a:t>
            </a:r>
            <a:r>
              <a:rPr dirty="0" spc="-75"/>
              <a:t> </a:t>
            </a:r>
            <a:r>
              <a:rPr dirty="0" spc="-5"/>
              <a:t>Assessment</a:t>
            </a:r>
            <a:r>
              <a:rPr dirty="0" spc="-10"/>
              <a:t> </a:t>
            </a:r>
            <a:r>
              <a:rPr dirty="0" b="0" i="1">
                <a:latin typeface="Arial"/>
                <a:cs typeface="Arial"/>
              </a:rPr>
              <a:t>(in </a:t>
            </a:r>
            <a:r>
              <a:rPr dirty="0" spc="-5" b="0" i="1">
                <a:latin typeface="Arial"/>
                <a:cs typeface="Arial"/>
              </a:rPr>
              <a:t>depth)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03226" y="2865151"/>
            <a:ext cx="6785609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b="1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dirty="0" sz="6000" spc="-1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0" spc="-5" b="1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4114" y="284892"/>
            <a:ext cx="58839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616667"/>
                </a:solidFill>
                <a:latin typeface="Arial"/>
                <a:cs typeface="Arial"/>
              </a:rPr>
              <a:t>Module </a:t>
            </a:r>
            <a:r>
              <a:rPr dirty="0" sz="2000" b="1">
                <a:solidFill>
                  <a:srgbClr val="616667"/>
                </a:solidFill>
                <a:latin typeface="Arial"/>
                <a:cs typeface="Arial"/>
              </a:rPr>
              <a:t>5:</a:t>
            </a:r>
            <a:r>
              <a:rPr dirty="0" sz="2000" spc="-5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616667"/>
                </a:solidFill>
                <a:latin typeface="Arial"/>
                <a:cs typeface="Arial"/>
              </a:rPr>
              <a:t>Tactical</a:t>
            </a:r>
            <a:r>
              <a:rPr dirty="0" sz="2000" spc="-10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616667"/>
                </a:solidFill>
                <a:latin typeface="Arial"/>
                <a:cs typeface="Arial"/>
              </a:rPr>
              <a:t>Trauma</a:t>
            </a:r>
            <a:r>
              <a:rPr dirty="0" sz="2000" spc="-75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616667"/>
                </a:solidFill>
                <a:latin typeface="Arial"/>
                <a:cs typeface="Arial"/>
              </a:rPr>
              <a:t>Assessment</a:t>
            </a:r>
            <a:r>
              <a:rPr dirty="0" sz="2000" spc="-10" b="1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dirty="0" sz="2000" i="1">
                <a:solidFill>
                  <a:srgbClr val="616667"/>
                </a:solidFill>
                <a:latin typeface="Arial"/>
                <a:cs typeface="Arial"/>
              </a:rPr>
              <a:t>(in </a:t>
            </a:r>
            <a:r>
              <a:rPr dirty="0" sz="2000" spc="-5" i="1">
                <a:solidFill>
                  <a:srgbClr val="616667"/>
                </a:solidFill>
                <a:latin typeface="Arial"/>
                <a:cs typeface="Arial"/>
              </a:rPr>
              <a:t>depth)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16487" y="3105855"/>
            <a:ext cx="663057" cy="6723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421330" y="3188561"/>
            <a:ext cx="593280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1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CAL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RAUMA</a:t>
            </a:r>
            <a:r>
              <a:rPr dirty="0" sz="2800" spc="-2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4200310" y="842754"/>
            <a:ext cx="4030345" cy="1056005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12700" marR="5080" indent="452755">
              <a:lnSpc>
                <a:spcPts val="3790"/>
              </a:lnSpc>
              <a:spcBef>
                <a:spcPts val="665"/>
              </a:spcBef>
            </a:pPr>
            <a:r>
              <a:rPr dirty="0" sz="3600" spc="-5" b="1">
                <a:solidFill>
                  <a:srgbClr val="FFFFFF"/>
                </a:solidFill>
                <a:latin typeface="Arial"/>
                <a:cs typeface="Arial"/>
              </a:rPr>
              <a:t>TRAINER-LED </a:t>
            </a:r>
            <a:r>
              <a:rPr dirty="0" sz="3600" b="1">
                <a:solidFill>
                  <a:srgbClr val="FFFFFF"/>
                </a:solidFill>
                <a:latin typeface="Arial"/>
                <a:cs typeface="Arial"/>
              </a:rPr>
              <a:t> DEM</a:t>
            </a:r>
            <a:r>
              <a:rPr dirty="0" sz="3600" spc="-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3600" b="1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dirty="0" sz="36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60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3600" spc="-27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600" spc="-5" b="1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dirty="0" sz="360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8675" y="1413868"/>
            <a:ext cx="6021705" cy="4848860"/>
            <a:chOff x="168675" y="1413868"/>
            <a:chExt cx="6021705" cy="48488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675" y="1413868"/>
              <a:ext cx="6021545" cy="484852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89549" y="4778405"/>
              <a:ext cx="969010" cy="305435"/>
            </a:xfrm>
            <a:custGeom>
              <a:avLst/>
              <a:gdLst/>
              <a:ahLst/>
              <a:cxnLst/>
              <a:rect l="l" t="t" r="r" b="b"/>
              <a:pathLst>
                <a:path w="969010" h="305435">
                  <a:moveTo>
                    <a:pt x="16690" y="0"/>
                  </a:moveTo>
                  <a:lnTo>
                    <a:pt x="0" y="238686"/>
                  </a:lnTo>
                  <a:lnTo>
                    <a:pt x="951788" y="305241"/>
                  </a:lnTo>
                  <a:lnTo>
                    <a:pt x="968479" y="66554"/>
                  </a:lnTo>
                  <a:lnTo>
                    <a:pt x="166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0939" y="837045"/>
            <a:ext cx="31508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  <p:sp>
        <p:nvSpPr>
          <p:cNvPr id="8" name="object 8"/>
          <p:cNvSpPr txBox="1"/>
          <p:nvPr/>
        </p:nvSpPr>
        <p:spPr>
          <a:xfrm>
            <a:off x="6364744" y="1535829"/>
            <a:ext cx="5074920" cy="3588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dirty="0" sz="2100" spc="-5" b="1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dirty="0" sz="2100" spc="-3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2100" spc="-5" b="1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dirty="0" sz="1600" spc="-3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1724660">
              <a:lnSpc>
                <a:spcPts val="1600"/>
              </a:lnSpc>
              <a:spcBef>
                <a:spcPts val="805"/>
              </a:spcBef>
            </a:pPr>
            <a:r>
              <a:rPr dirty="0" sz="1400" spc="-5" b="1">
                <a:solidFill>
                  <a:srgbClr val="2E3334"/>
                </a:solidFill>
                <a:latin typeface="Arial"/>
                <a:cs typeface="Arial"/>
              </a:rPr>
              <a:t>Updated regularly </a:t>
            </a:r>
            <a:r>
              <a:rPr dirty="0" sz="1400" b="1">
                <a:solidFill>
                  <a:srgbClr val="2E3334"/>
                </a:solidFill>
                <a:latin typeface="Arial"/>
                <a:cs typeface="Arial"/>
              </a:rPr>
              <a:t>– latest </a:t>
            </a:r>
            <a:r>
              <a:rPr dirty="0" sz="1400" spc="-5" b="1">
                <a:solidFill>
                  <a:srgbClr val="2E3334"/>
                </a:solidFill>
                <a:latin typeface="Arial"/>
                <a:cs typeface="Arial"/>
              </a:rPr>
              <a:t>edition dated </a:t>
            </a:r>
            <a:r>
              <a:rPr dirty="0" sz="1400" spc="-37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2E3334"/>
                </a:solidFill>
                <a:latin typeface="Arial"/>
                <a:cs typeface="Arial"/>
              </a:rPr>
              <a:t>5</a:t>
            </a:r>
            <a:r>
              <a:rPr dirty="0" sz="1400" spc="-5" b="1">
                <a:solidFill>
                  <a:srgbClr val="2E3334"/>
                </a:solidFill>
                <a:latin typeface="Arial"/>
                <a:cs typeface="Arial"/>
              </a:rPr>
              <a:t> November</a:t>
            </a:r>
            <a:r>
              <a:rPr dirty="0" sz="1400" b="1">
                <a:solidFill>
                  <a:srgbClr val="2E3334"/>
                </a:solidFill>
                <a:latin typeface="Arial"/>
                <a:cs typeface="Arial"/>
              </a:rPr>
              <a:t> 2020</a:t>
            </a:r>
            <a:endParaRPr sz="1400">
              <a:latin typeface="Arial"/>
              <a:cs typeface="Arial"/>
            </a:endParaRPr>
          </a:p>
          <a:p>
            <a:pPr marL="12700" marR="205104">
              <a:lnSpc>
                <a:spcPts val="1600"/>
              </a:lnSpc>
            </a:pPr>
            <a:r>
              <a:rPr dirty="0" sz="1400" spc="-5">
                <a:solidFill>
                  <a:srgbClr val="2E3334"/>
                </a:solidFill>
                <a:latin typeface="Arial MT"/>
                <a:cs typeface="Arial MT"/>
              </a:rPr>
              <a:t>These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guidelines are the result of decisions made by the </a:t>
            </a:r>
            <a:r>
              <a:rPr dirty="0" sz="14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Committee</a:t>
            </a:r>
            <a:r>
              <a:rPr dirty="0" sz="1400" spc="-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on</a:t>
            </a:r>
            <a:r>
              <a:rPr dirty="0" sz="1400" spc="-4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 spc="-25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dirty="0" sz="14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Combat</a:t>
            </a:r>
            <a:r>
              <a:rPr dirty="0" sz="1400" spc="-1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dirty="0" sz="14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Care</a:t>
            </a:r>
            <a:r>
              <a:rPr dirty="0" sz="1400" spc="-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as</a:t>
            </a:r>
            <a:r>
              <a:rPr dirty="0" sz="1400" spc="-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they</a:t>
            </a:r>
            <a:r>
              <a:rPr dirty="0" sz="14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explore </a:t>
            </a:r>
            <a:r>
              <a:rPr dirty="0" sz="1400" spc="-37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evidence-based</a:t>
            </a:r>
            <a:r>
              <a:rPr dirty="0" sz="14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research</a:t>
            </a:r>
            <a:r>
              <a:rPr dirty="0" sz="14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regarding best</a:t>
            </a:r>
            <a:r>
              <a:rPr dirty="0" sz="1400" spc="-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 spc="-5">
                <a:solidFill>
                  <a:srgbClr val="2E3334"/>
                </a:solidFill>
                <a:latin typeface="Arial MT"/>
                <a:cs typeface="Arial MT"/>
              </a:rPr>
              <a:t>practices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Arial MT"/>
              <a:cs typeface="Arial MT"/>
            </a:endParaRPr>
          </a:p>
          <a:p>
            <a:pPr marL="12700">
              <a:lnSpc>
                <a:spcPts val="2470"/>
              </a:lnSpc>
            </a:pPr>
            <a:r>
              <a:rPr dirty="0" sz="2100" spc="-5" b="1">
                <a:solidFill>
                  <a:srgbClr val="2E3334"/>
                </a:solidFill>
                <a:latin typeface="Arial"/>
                <a:cs typeface="Arial"/>
              </a:rPr>
              <a:t>PHTLS:</a:t>
            </a:r>
            <a:r>
              <a:rPr dirty="0" sz="2100" spc="-1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2100" spc="-5" b="1">
                <a:solidFill>
                  <a:srgbClr val="2E3334"/>
                </a:solidFill>
                <a:latin typeface="Arial"/>
                <a:cs typeface="Arial"/>
              </a:rPr>
              <a:t>Military</a:t>
            </a:r>
            <a:r>
              <a:rPr dirty="0" sz="2100" spc="-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2100" spc="-5" b="1">
                <a:solidFill>
                  <a:srgbClr val="2E3334"/>
                </a:solidFill>
                <a:latin typeface="Arial"/>
                <a:cs typeface="Arial"/>
              </a:rPr>
              <a:t>Edition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dirty="0" sz="1600" spc="-5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20"/>
              </a:lnSpc>
            </a:pP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Prehospital</a:t>
            </a:r>
            <a:r>
              <a:rPr dirty="0" sz="1600" spc="-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dirty="0" sz="160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Life Support,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800"/>
              </a:lnSpc>
              <a:spcBef>
                <a:spcPts val="100"/>
              </a:spcBef>
            </a:pP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Military</a:t>
            </a:r>
            <a:r>
              <a:rPr dirty="0" sz="160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Ninth</a:t>
            </a:r>
            <a:r>
              <a:rPr dirty="0" sz="160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Edition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, teaches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and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reinforces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principles</a:t>
            </a:r>
            <a:r>
              <a:rPr dirty="0" sz="1600" spc="-1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of</a:t>
            </a:r>
            <a:r>
              <a:rPr dirty="0" sz="1600" spc="-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rapidly</a:t>
            </a:r>
            <a:r>
              <a:rPr dirty="0" sz="1600" spc="-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assessing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 trauma patient</a:t>
            </a:r>
            <a:r>
              <a:rPr dirty="0" sz="1600" spc="-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using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an </a:t>
            </a:r>
            <a:r>
              <a:rPr dirty="0" sz="1600" spc="-43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orderly</a:t>
            </a:r>
            <a:r>
              <a:rPr dirty="0" sz="1600" spc="-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approach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 rot="180000">
            <a:off x="3839241" y="4857065"/>
            <a:ext cx="67004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baseline="5050" sz="1650" spc="-37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baseline="2525" sz="1650" spc="-37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baseline="2525" sz="1650" b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baseline="2525" sz="1650" spc="-37" b="1">
                <a:solidFill>
                  <a:srgbClr val="FFFFFF"/>
                </a:solidFill>
                <a:latin typeface="Arial"/>
                <a:cs typeface="Arial"/>
              </a:rPr>
              <a:t> 2</a:t>
            </a:r>
            <a:r>
              <a:rPr dirty="0" sz="1100" spc="-25" b="1">
                <a:solidFill>
                  <a:srgbClr val="FFFFFF"/>
                </a:solidFill>
                <a:latin typeface="Arial"/>
                <a:cs typeface="Arial"/>
              </a:rPr>
              <a:t>02</a:t>
            </a:r>
            <a:r>
              <a:rPr dirty="0" sz="1100" b="1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Module</a:t>
            </a:r>
            <a:r>
              <a:rPr dirty="0" spc="-10"/>
              <a:t> </a:t>
            </a:r>
            <a:r>
              <a:rPr dirty="0"/>
              <a:t>5:</a:t>
            </a:r>
            <a:r>
              <a:rPr dirty="0" spc="-15"/>
              <a:t> </a:t>
            </a:r>
            <a:r>
              <a:rPr dirty="0" spc="-20"/>
              <a:t>Tactical</a:t>
            </a:r>
            <a:r>
              <a:rPr dirty="0" spc="-15"/>
              <a:t> </a:t>
            </a:r>
            <a:r>
              <a:rPr dirty="0" spc="-20"/>
              <a:t>Trauma</a:t>
            </a:r>
            <a:r>
              <a:rPr dirty="0" spc="-85"/>
              <a:t> </a:t>
            </a:r>
            <a:r>
              <a:rPr dirty="0" spc="-5"/>
              <a:t>Assessment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5" y="6569991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6697" y="1365962"/>
            <a:ext cx="11294110" cy="4491355"/>
          </a:xfrm>
          <a:custGeom>
            <a:avLst/>
            <a:gdLst/>
            <a:ahLst/>
            <a:cxnLst/>
            <a:rect l="l" t="t" r="r" b="b"/>
            <a:pathLst>
              <a:path w="11294110" h="4491355">
                <a:moveTo>
                  <a:pt x="245361" y="0"/>
                </a:moveTo>
                <a:lnTo>
                  <a:pt x="11048272" y="0"/>
                </a:lnTo>
                <a:lnTo>
                  <a:pt x="11097721" y="4984"/>
                </a:lnTo>
                <a:lnTo>
                  <a:pt x="11143778" y="19281"/>
                </a:lnTo>
                <a:lnTo>
                  <a:pt x="11185457" y="41903"/>
                </a:lnTo>
                <a:lnTo>
                  <a:pt x="11221770" y="71864"/>
                </a:lnTo>
                <a:lnTo>
                  <a:pt x="11251730" y="108177"/>
                </a:lnTo>
                <a:lnTo>
                  <a:pt x="11274353" y="149855"/>
                </a:lnTo>
                <a:lnTo>
                  <a:pt x="11288650" y="195912"/>
                </a:lnTo>
                <a:lnTo>
                  <a:pt x="11293635" y="245361"/>
                </a:lnTo>
                <a:lnTo>
                  <a:pt x="11293635" y="4245975"/>
                </a:lnTo>
                <a:lnTo>
                  <a:pt x="11288650" y="4295424"/>
                </a:lnTo>
                <a:lnTo>
                  <a:pt x="11274353" y="4341482"/>
                </a:lnTo>
                <a:lnTo>
                  <a:pt x="11251730" y="4383160"/>
                </a:lnTo>
                <a:lnTo>
                  <a:pt x="11221770" y="4419473"/>
                </a:lnTo>
                <a:lnTo>
                  <a:pt x="11185457" y="4449434"/>
                </a:lnTo>
                <a:lnTo>
                  <a:pt x="11143778" y="4472056"/>
                </a:lnTo>
                <a:lnTo>
                  <a:pt x="11097721" y="4486353"/>
                </a:lnTo>
                <a:lnTo>
                  <a:pt x="11048272" y="4491338"/>
                </a:lnTo>
                <a:lnTo>
                  <a:pt x="245361" y="4491338"/>
                </a:lnTo>
                <a:lnTo>
                  <a:pt x="195912" y="4486353"/>
                </a:lnTo>
                <a:lnTo>
                  <a:pt x="149855" y="4472056"/>
                </a:lnTo>
                <a:lnTo>
                  <a:pt x="108177" y="4449434"/>
                </a:lnTo>
                <a:lnTo>
                  <a:pt x="71864" y="4419473"/>
                </a:lnTo>
                <a:lnTo>
                  <a:pt x="41903" y="4383160"/>
                </a:lnTo>
                <a:lnTo>
                  <a:pt x="19281" y="4341482"/>
                </a:lnTo>
                <a:lnTo>
                  <a:pt x="4984" y="4295424"/>
                </a:lnTo>
                <a:lnTo>
                  <a:pt x="0" y="4245975"/>
                </a:lnTo>
                <a:lnTo>
                  <a:pt x="0" y="245361"/>
                </a:lnTo>
                <a:lnTo>
                  <a:pt x="4984" y="195912"/>
                </a:lnTo>
                <a:lnTo>
                  <a:pt x="19281" y="149855"/>
                </a:lnTo>
                <a:lnTo>
                  <a:pt x="41903" y="108177"/>
                </a:lnTo>
                <a:lnTo>
                  <a:pt x="71864" y="71864"/>
                </a:lnTo>
                <a:lnTo>
                  <a:pt x="108177" y="41903"/>
                </a:lnTo>
                <a:lnTo>
                  <a:pt x="149855" y="19281"/>
                </a:lnTo>
                <a:lnTo>
                  <a:pt x="195912" y="4984"/>
                </a:lnTo>
                <a:lnTo>
                  <a:pt x="245361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697515" y="6459345"/>
            <a:ext cx="219075" cy="219075"/>
            <a:chOff x="5697515" y="6459345"/>
            <a:chExt cx="219075" cy="2190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3865" y="6465695"/>
              <a:ext cx="205988" cy="2059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7515" y="6459345"/>
              <a:ext cx="218688" cy="21868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147211" y="907267"/>
            <a:ext cx="8467725" cy="1059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482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1</a:t>
            </a:r>
            <a:r>
              <a:rPr dirty="0" sz="2400" spc="-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x</a:t>
            </a:r>
            <a:r>
              <a:rPr dirty="0" sz="2400" spc="-5" b="1"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dirty="0" sz="2400" spc="-45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1775"/>
              </a:lnSpc>
              <a:spcBef>
                <a:spcPts val="1714"/>
              </a:spcBef>
            </a:pP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Given</a:t>
            </a:r>
            <a:r>
              <a:rPr dirty="0" sz="1600" spc="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2E3334"/>
                </a:solidFill>
                <a:latin typeface="Arial"/>
                <a:cs typeface="Arial"/>
              </a:rPr>
              <a:t>a</a:t>
            </a:r>
            <a:r>
              <a:rPr dirty="0" sz="16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combat</a:t>
            </a:r>
            <a:r>
              <a:rPr dirty="0" sz="1600" spc="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or</a:t>
            </a:r>
            <a:r>
              <a:rPr dirty="0" sz="16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noncombat</a:t>
            </a:r>
            <a:r>
              <a:rPr dirty="0" sz="1600" spc="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scenario,</a:t>
            </a:r>
            <a:r>
              <a:rPr dirty="0" sz="1600" spc="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perform</a:t>
            </a:r>
            <a:r>
              <a:rPr dirty="0" sz="1600" spc="1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2E3334"/>
                </a:solidFill>
                <a:latin typeface="Arial"/>
                <a:cs typeface="Arial"/>
              </a:rPr>
              <a:t>a</a:t>
            </a:r>
            <a:r>
              <a:rPr dirty="0" sz="16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2E3334"/>
                </a:solidFill>
                <a:latin typeface="Arial"/>
                <a:cs typeface="Arial"/>
              </a:rPr>
              <a:t>Tactical</a:t>
            </a:r>
            <a:r>
              <a:rPr dirty="0" sz="1600" spc="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dirty="0" sz="1600" spc="-5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Assessment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775"/>
              </a:lnSpc>
            </a:pP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in</a:t>
            </a:r>
            <a:r>
              <a:rPr dirty="0" sz="1600" spc="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accordance</a:t>
            </a:r>
            <a:r>
              <a:rPr dirty="0" sz="16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with</a:t>
            </a:r>
            <a:r>
              <a:rPr dirty="0" sz="16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Committee</a:t>
            </a:r>
            <a:r>
              <a:rPr dirty="0" sz="16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on</a:t>
            </a:r>
            <a:r>
              <a:rPr dirty="0" sz="1600" spc="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2E3334"/>
                </a:solidFill>
                <a:latin typeface="Arial"/>
                <a:cs typeface="Arial"/>
              </a:rPr>
              <a:t>Tactical</a:t>
            </a:r>
            <a:r>
              <a:rPr dirty="0" sz="16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Combat</a:t>
            </a:r>
            <a:r>
              <a:rPr dirty="0" sz="1600" spc="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Casualty</a:t>
            </a:r>
            <a:r>
              <a:rPr dirty="0" sz="16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2E3334"/>
                </a:solidFill>
                <a:latin typeface="Arial"/>
                <a:cs typeface="Arial"/>
              </a:rPr>
              <a:t>Care</a:t>
            </a:r>
            <a:r>
              <a:rPr dirty="0" sz="1600" spc="1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(CoTCCC)</a:t>
            </a:r>
            <a:r>
              <a:rPr dirty="0" sz="1600" spc="5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2E3334"/>
                </a:solidFill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457" y="2099704"/>
            <a:ext cx="10863580" cy="3373754"/>
            <a:chOff x="706457" y="2099704"/>
            <a:chExt cx="10863580" cy="3373754"/>
          </a:xfrm>
        </p:grpSpPr>
        <p:sp>
          <p:nvSpPr>
            <p:cNvPr id="12" name="object 12"/>
            <p:cNvSpPr/>
            <p:nvPr/>
          </p:nvSpPr>
          <p:spPr>
            <a:xfrm>
              <a:off x="706457" y="2113992"/>
              <a:ext cx="10863580" cy="0"/>
            </a:xfrm>
            <a:custGeom>
              <a:avLst/>
              <a:gdLst/>
              <a:ahLst/>
              <a:cxnLst/>
              <a:rect l="l" t="t" r="r" b="b"/>
              <a:pathLst>
                <a:path w="10863580" h="0">
                  <a:moveTo>
                    <a:pt x="0" y="0"/>
                  </a:moveTo>
                  <a:lnTo>
                    <a:pt x="10863277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293" y="2340601"/>
              <a:ext cx="183080" cy="1830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7644" y="2693424"/>
              <a:ext cx="170380" cy="1703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93" y="2687074"/>
              <a:ext cx="183080" cy="183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293" y="3043717"/>
              <a:ext cx="183080" cy="1830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293" y="3644903"/>
              <a:ext cx="183080" cy="1830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7644" y="3980173"/>
              <a:ext cx="170380" cy="1703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93" y="3973823"/>
              <a:ext cx="183080" cy="1830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7644" y="5296207"/>
              <a:ext cx="170380" cy="1703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1293" y="5289857"/>
              <a:ext cx="183080" cy="1830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7644" y="4343246"/>
              <a:ext cx="170380" cy="1703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1293" y="4336897"/>
              <a:ext cx="183080" cy="1830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7644" y="4719015"/>
              <a:ext cx="170380" cy="1703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1293" y="4712666"/>
              <a:ext cx="183080" cy="18308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08001" y="1513699"/>
            <a:ext cx="3079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921928"/>
                </a:solidFill>
                <a:latin typeface="Arial"/>
                <a:cs typeface="Arial"/>
              </a:rPr>
              <a:t>06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1999" y="5783017"/>
            <a:ext cx="7724140" cy="882015"/>
          </a:xfrm>
          <a:prstGeom prst="rect">
            <a:avLst/>
          </a:prstGeom>
        </p:spPr>
        <p:txBody>
          <a:bodyPr wrap="square" lIns="0" tIns="187325" rIns="0" bIns="0" rtlCol="0" vert="horz">
            <a:spAutoFit/>
          </a:bodyPr>
          <a:lstStyle/>
          <a:p>
            <a:pPr marL="1918335">
              <a:lnSpc>
                <a:spcPct val="100000"/>
              </a:lnSpc>
              <a:spcBef>
                <a:spcPts val="1475"/>
              </a:spcBef>
            </a:pPr>
            <a:r>
              <a:rPr dirty="0" sz="2400" b="1">
                <a:latin typeface="Arial"/>
                <a:cs typeface="Arial"/>
              </a:rPr>
              <a:t>8</a:t>
            </a:r>
            <a:r>
              <a:rPr dirty="0" sz="2400" spc="-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x</a:t>
            </a:r>
            <a:r>
              <a:rPr dirty="0" sz="2400" spc="-5" b="1"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  <a:tabLst>
                <a:tab pos="3139440" algn="l"/>
                <a:tab pos="5020310" algn="l"/>
              </a:tabLst>
            </a:pP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dirty="0" sz="14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 spc="-15" b="1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dirty="0" sz="14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dirty="0" sz="1400" spc="10" b="1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2E3334"/>
                </a:solidFill>
                <a:latin typeface="Arial"/>
                <a:cs typeface="Arial"/>
              </a:rPr>
              <a:t>Objectives	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= Cognitive ELOs	=</a:t>
            </a:r>
            <a:r>
              <a:rPr dirty="0" sz="1400" spc="-1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 spc="-5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dirty="0" sz="1400" spc="-1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40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7813" y="6407165"/>
            <a:ext cx="1670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85518" y="2214920"/>
            <a:ext cx="10268585" cy="310896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lvl="1" marL="435609" indent="-423545">
              <a:lnSpc>
                <a:spcPct val="100000"/>
              </a:lnSpc>
              <a:spcBef>
                <a:spcPts val="605"/>
              </a:spcBef>
              <a:buFont typeface="Arial"/>
              <a:buAutoNum type="arabicPeriod"/>
              <a:tabLst>
                <a:tab pos="435609" algn="l"/>
                <a:tab pos="436245" algn="l"/>
              </a:tabLst>
            </a:pP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Identify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common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causes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of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altered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mental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status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combat or noncombat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environments.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(CLS</a:t>
            </a:r>
            <a:r>
              <a:rPr dirty="0" sz="1600" spc="-2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T6:E30)</a:t>
            </a:r>
            <a:endParaRPr sz="1600">
              <a:latin typeface="Arial MT"/>
              <a:cs typeface="Arial MT"/>
            </a:endParaRPr>
          </a:p>
          <a:p>
            <a:pPr lvl="1" marL="435609" indent="-423545">
              <a:lnSpc>
                <a:spcPct val="100000"/>
              </a:lnSpc>
              <a:spcBef>
                <a:spcPts val="505"/>
              </a:spcBef>
              <a:buFont typeface="Arial"/>
              <a:buAutoNum type="arabicPeriod"/>
              <a:tabLst>
                <a:tab pos="435609" algn="l"/>
                <a:tab pos="436245" algn="l"/>
              </a:tabLst>
            </a:pP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Demonstrate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techniques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used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to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assess a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for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responsiveness. (ASM</a:t>
            </a:r>
            <a:r>
              <a:rPr dirty="0" sz="1600" spc="-2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T3:E9)</a:t>
            </a:r>
            <a:endParaRPr sz="1600">
              <a:latin typeface="Arial MT"/>
              <a:cs typeface="Arial MT"/>
            </a:endParaRPr>
          </a:p>
          <a:p>
            <a:pPr lvl="1" marL="435609" marR="8255" indent="-423545">
              <a:lnSpc>
                <a:spcPts val="1630"/>
              </a:lnSpc>
              <a:spcBef>
                <a:spcPts val="800"/>
              </a:spcBef>
              <a:buFont typeface="Arial"/>
              <a:buAutoNum type="arabicPeriod"/>
              <a:tabLst>
                <a:tab pos="435609" algn="l"/>
                <a:tab pos="436245" algn="l"/>
              </a:tabLst>
            </a:pP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Identify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importance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of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disarming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and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securing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communications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equipment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of a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whose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mental </a:t>
            </a:r>
            <a:r>
              <a:rPr dirty="0" sz="1600" spc="-43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status</a:t>
            </a:r>
            <a:r>
              <a:rPr dirty="0" sz="1600" spc="-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is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 altered.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(CLS</a:t>
            </a:r>
            <a:r>
              <a:rPr dirty="0" sz="1600" spc="-3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T6:E31)</a:t>
            </a:r>
            <a:endParaRPr sz="1600">
              <a:latin typeface="Arial MT"/>
              <a:cs typeface="Arial MT"/>
            </a:endParaRPr>
          </a:p>
          <a:p>
            <a:pPr lvl="1" marL="435609" indent="-423545">
              <a:lnSpc>
                <a:spcPct val="100000"/>
              </a:lnSpc>
              <a:spcBef>
                <a:spcPts val="495"/>
              </a:spcBef>
              <a:buFont typeface="Arial"/>
              <a:buAutoNum type="arabicPeriod"/>
              <a:tabLst>
                <a:tab pos="435609" algn="l"/>
                <a:tab pos="436245" algn="l"/>
              </a:tabLst>
            </a:pP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Identify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dirty="0" sz="1600" spc="1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importance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and</a:t>
            </a:r>
            <a:r>
              <a:rPr dirty="0" sz="1600" spc="1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techniques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of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communicating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with</a:t>
            </a:r>
            <a:r>
              <a:rPr dirty="0" sz="1600" spc="1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dirty="0" sz="1600" spc="-2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25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dirty="0" sz="1600" spc="1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Field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Care.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(CLS</a:t>
            </a:r>
            <a:r>
              <a:rPr dirty="0" sz="1600" spc="-2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T6:E32)</a:t>
            </a:r>
            <a:endParaRPr sz="1600">
              <a:latin typeface="Arial MT"/>
              <a:cs typeface="Arial MT"/>
            </a:endParaRPr>
          </a:p>
          <a:p>
            <a:pPr lvl="1" marL="435609" indent="-423545">
              <a:lnSpc>
                <a:spcPct val="100000"/>
              </a:lnSpc>
              <a:spcBef>
                <a:spcPts val="505"/>
              </a:spcBef>
              <a:buFont typeface="Arial"/>
              <a:buAutoNum type="arabicPeriod"/>
              <a:tabLst>
                <a:tab pos="435609" algn="l"/>
                <a:tab pos="436245" algn="l"/>
              </a:tabLst>
            </a:pP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Demonstrate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communicating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with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dirty="0" sz="1600" spc="-2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25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Field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Care.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(CLS</a:t>
            </a:r>
            <a:r>
              <a:rPr dirty="0" sz="1600" spc="-2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T6:E33)</a:t>
            </a:r>
            <a:endParaRPr sz="1600">
              <a:latin typeface="Arial MT"/>
              <a:cs typeface="Arial MT"/>
            </a:endParaRPr>
          </a:p>
          <a:p>
            <a:pPr lvl="1" marL="435609" indent="-423545">
              <a:lnSpc>
                <a:spcPct val="100000"/>
              </a:lnSpc>
              <a:spcBef>
                <a:spcPts val="505"/>
              </a:spcBef>
              <a:buFont typeface="Arial"/>
              <a:buAutoNum type="arabicPeriod"/>
              <a:tabLst>
                <a:tab pos="435609" algn="l"/>
                <a:tab pos="436245" algn="l"/>
              </a:tabLst>
            </a:pP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Demonstrate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applying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body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substance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isolation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dirty="0" sz="1600" spc="-2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25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Field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Care. (CLS</a:t>
            </a:r>
            <a:r>
              <a:rPr dirty="0" sz="1600" spc="-2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T6:E34)</a:t>
            </a:r>
            <a:endParaRPr sz="1600">
              <a:latin typeface="Arial MT"/>
              <a:cs typeface="Arial MT"/>
            </a:endParaRPr>
          </a:p>
          <a:p>
            <a:pPr lvl="1" marL="435609" marR="668020" indent="-423545">
              <a:lnSpc>
                <a:spcPts val="1630"/>
              </a:lnSpc>
              <a:spcBef>
                <a:spcPts val="800"/>
              </a:spcBef>
              <a:buFont typeface="Arial"/>
              <a:buAutoNum type="arabicPeriod"/>
              <a:tabLst>
                <a:tab pos="435609" algn="l"/>
                <a:tab pos="436245" algn="l"/>
              </a:tabLst>
            </a:pP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Demonstrate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</a:t>
            </a:r>
            <a:r>
              <a:rPr dirty="0" sz="1600" spc="-3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25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dirty="0" sz="1600" spc="-3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10">
                <a:solidFill>
                  <a:srgbClr val="2E3334"/>
                </a:solidFill>
                <a:latin typeface="Arial MT"/>
                <a:cs typeface="Arial MT"/>
              </a:rPr>
              <a:t>Trauma</a:t>
            </a:r>
            <a:r>
              <a:rPr dirty="0" sz="1600" spc="-9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Assessment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in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proper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order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using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MARCH </a:t>
            </a:r>
            <a:r>
              <a:rPr dirty="0" sz="1600" spc="-50">
                <a:solidFill>
                  <a:srgbClr val="2E3334"/>
                </a:solidFill>
                <a:latin typeface="Arial MT"/>
                <a:cs typeface="Arial MT"/>
              </a:rPr>
              <a:t>PAWS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sequence in </a:t>
            </a:r>
            <a:r>
              <a:rPr dirty="0" sz="1600" spc="-43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accordance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 with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CoTCCC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Guidelines.</a:t>
            </a:r>
            <a:endParaRPr sz="1600">
              <a:latin typeface="Arial MT"/>
              <a:cs typeface="Arial MT"/>
            </a:endParaRPr>
          </a:p>
          <a:p>
            <a:pPr lvl="1" marL="435609" marR="346710" indent="-423545">
              <a:lnSpc>
                <a:spcPts val="1630"/>
              </a:lnSpc>
              <a:spcBef>
                <a:spcPts val="790"/>
              </a:spcBef>
              <a:buFont typeface="Arial"/>
              <a:buAutoNum type="arabicPeriod"/>
              <a:tabLst>
                <a:tab pos="435609" algn="l"/>
                <a:tab pos="436245" algn="l"/>
              </a:tabLst>
            </a:pP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Demonstrate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appropriate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actions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and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interventions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used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in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assessment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to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render</a:t>
            </a:r>
            <a:r>
              <a:rPr dirty="0" sz="1600" spc="5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aid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to</a:t>
            </a:r>
            <a:r>
              <a:rPr dirty="0" sz="1600" spc="1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the </a:t>
            </a:r>
            <a:r>
              <a:rPr dirty="0" sz="1600" spc="-43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casualty 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in accordance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with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CoTCCC</a:t>
            </a:r>
            <a:r>
              <a:rPr dirty="0" sz="160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dirty="0" sz="1600" spc="-5">
                <a:solidFill>
                  <a:srgbClr val="2E3334"/>
                </a:solidFill>
                <a:latin typeface="Arial MT"/>
                <a:cs typeface="Arial MT"/>
              </a:rPr>
              <a:t>Guidelines.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62431" y="2410234"/>
            <a:ext cx="5970270" cy="74358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0955">
              <a:lnSpc>
                <a:spcPct val="100000"/>
              </a:lnSpc>
              <a:spcBef>
                <a:spcPts val="405"/>
              </a:spcBef>
            </a:pPr>
            <a:r>
              <a:rPr dirty="0" sz="2100" spc="-5" b="1">
                <a:latin typeface="Arial"/>
                <a:cs typeface="Arial"/>
              </a:rPr>
              <a:t>RELIABLE,</a:t>
            </a:r>
            <a:r>
              <a:rPr dirty="0" sz="2100" spc="-15" b="1">
                <a:latin typeface="Arial"/>
                <a:cs typeface="Arial"/>
              </a:rPr>
              <a:t> </a:t>
            </a:r>
            <a:r>
              <a:rPr dirty="0" sz="2100" spc="-5" b="1">
                <a:latin typeface="Arial"/>
                <a:cs typeface="Arial"/>
              </a:rPr>
              <a:t>PROVEN METHODOLOGY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2100">
                <a:latin typeface="Arial MT"/>
                <a:cs typeface="Arial MT"/>
              </a:rPr>
              <a:t>Allows</a:t>
            </a:r>
            <a:r>
              <a:rPr dirty="0" sz="2100" spc="-20">
                <a:latin typeface="Arial MT"/>
                <a:cs typeface="Arial MT"/>
              </a:rPr>
              <a:t> </a:t>
            </a:r>
            <a:r>
              <a:rPr dirty="0" sz="2100">
                <a:latin typeface="Arial MT"/>
                <a:cs typeface="Arial MT"/>
              </a:rPr>
              <a:t>seamless</a:t>
            </a:r>
            <a:r>
              <a:rPr dirty="0" sz="2100" spc="-15">
                <a:latin typeface="Arial MT"/>
                <a:cs typeface="Arial MT"/>
              </a:rPr>
              <a:t> </a:t>
            </a:r>
            <a:r>
              <a:rPr dirty="0" sz="2100">
                <a:latin typeface="Arial MT"/>
                <a:cs typeface="Arial MT"/>
              </a:rPr>
              <a:t>approach</a:t>
            </a:r>
            <a:r>
              <a:rPr dirty="0" sz="2100" spc="-10">
                <a:latin typeface="Arial MT"/>
                <a:cs typeface="Arial MT"/>
              </a:rPr>
              <a:t> </a:t>
            </a:r>
            <a:r>
              <a:rPr dirty="0" sz="2100" spc="-5">
                <a:latin typeface="Arial MT"/>
                <a:cs typeface="Arial MT"/>
              </a:rPr>
              <a:t>for</a:t>
            </a:r>
            <a:r>
              <a:rPr dirty="0" sz="2100" spc="-15">
                <a:latin typeface="Arial MT"/>
                <a:cs typeface="Arial MT"/>
              </a:rPr>
              <a:t> </a:t>
            </a:r>
            <a:r>
              <a:rPr dirty="0" sz="2100" spc="-5">
                <a:latin typeface="Arial MT"/>
                <a:cs typeface="Arial MT"/>
              </a:rPr>
              <a:t>multiple</a:t>
            </a:r>
            <a:r>
              <a:rPr dirty="0" sz="2100" spc="-10">
                <a:latin typeface="Arial MT"/>
                <a:cs typeface="Arial MT"/>
              </a:rPr>
              <a:t> </a:t>
            </a:r>
            <a:r>
              <a:rPr dirty="0" sz="2100">
                <a:latin typeface="Arial MT"/>
                <a:cs typeface="Arial MT"/>
              </a:rPr>
              <a:t>responders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2901" y="709143"/>
            <a:ext cx="8906510" cy="1417955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700" marR="5080" indent="2310765">
              <a:lnSpc>
                <a:spcPts val="3790"/>
              </a:lnSpc>
              <a:spcBef>
                <a:spcPts val="665"/>
              </a:spcBef>
            </a:pPr>
            <a:r>
              <a:rPr dirty="0" sz="3600">
                <a:solidFill>
                  <a:srgbClr val="000000"/>
                </a:solidFill>
              </a:rPr>
              <a:t>INTRODUCTION</a:t>
            </a:r>
            <a:r>
              <a:rPr dirty="0" sz="3600" spc="1000">
                <a:solidFill>
                  <a:srgbClr val="000000"/>
                </a:solidFill>
              </a:rPr>
              <a:t> </a:t>
            </a:r>
            <a:r>
              <a:rPr dirty="0" sz="3600" spc="-35">
                <a:solidFill>
                  <a:srgbClr val="000000"/>
                </a:solidFill>
              </a:rPr>
              <a:t>TO </a:t>
            </a:r>
            <a:r>
              <a:rPr dirty="0" sz="3600" spc="-30">
                <a:solidFill>
                  <a:srgbClr val="000000"/>
                </a:solidFill>
              </a:rPr>
              <a:t> </a:t>
            </a:r>
            <a:r>
              <a:rPr dirty="0" sz="3600" spc="-270">
                <a:solidFill>
                  <a:srgbClr val="000000"/>
                </a:solidFill>
              </a:rPr>
              <a:t>T</a:t>
            </a:r>
            <a:r>
              <a:rPr dirty="0" sz="3600">
                <a:solidFill>
                  <a:srgbClr val="000000"/>
                </a:solidFill>
              </a:rPr>
              <a:t>AC</a:t>
            </a:r>
            <a:r>
              <a:rPr dirty="0" sz="3600" spc="-5">
                <a:solidFill>
                  <a:srgbClr val="000000"/>
                </a:solidFill>
              </a:rPr>
              <a:t>TI</a:t>
            </a:r>
            <a:r>
              <a:rPr dirty="0" sz="3600">
                <a:solidFill>
                  <a:srgbClr val="000000"/>
                </a:solidFill>
              </a:rPr>
              <a:t>CAL</a:t>
            </a:r>
            <a:r>
              <a:rPr dirty="0" sz="3600" spc="-70">
                <a:solidFill>
                  <a:srgbClr val="000000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T</a:t>
            </a:r>
            <a:r>
              <a:rPr dirty="0" sz="3600">
                <a:solidFill>
                  <a:srgbClr val="000000"/>
                </a:solidFill>
              </a:rPr>
              <a:t>RAUMA</a:t>
            </a:r>
            <a:r>
              <a:rPr dirty="0" sz="3600" spc="-270">
                <a:solidFill>
                  <a:srgbClr val="000000"/>
                </a:solidFill>
              </a:rPr>
              <a:t> </a:t>
            </a:r>
            <a:r>
              <a:rPr dirty="0" sz="3600">
                <a:solidFill>
                  <a:srgbClr val="000000"/>
                </a:solidFill>
              </a:rPr>
              <a:t>ASSESSMENT</a:t>
            </a:r>
            <a:r>
              <a:rPr dirty="0" sz="3600" spc="-5">
                <a:solidFill>
                  <a:srgbClr val="000000"/>
                </a:solidFill>
              </a:rPr>
              <a:t> </a:t>
            </a:r>
            <a:r>
              <a:rPr dirty="0" sz="3600">
                <a:solidFill>
                  <a:srgbClr val="000000"/>
                </a:solidFill>
              </a:rPr>
              <a:t>(</a:t>
            </a:r>
            <a:r>
              <a:rPr dirty="0" sz="3600" spc="-5">
                <a:solidFill>
                  <a:srgbClr val="000000"/>
                </a:solidFill>
              </a:rPr>
              <a:t>T</a:t>
            </a:r>
            <a:r>
              <a:rPr dirty="0" sz="3600" spc="-270">
                <a:solidFill>
                  <a:srgbClr val="000000"/>
                </a:solidFill>
              </a:rPr>
              <a:t>T</a:t>
            </a:r>
            <a:r>
              <a:rPr dirty="0" sz="3600">
                <a:solidFill>
                  <a:srgbClr val="000000"/>
                </a:solidFill>
              </a:rPr>
              <a:t>A)</a:t>
            </a:r>
            <a:endParaRPr sz="3600"/>
          </a:p>
          <a:p>
            <a:pPr marL="861694">
              <a:lnSpc>
                <a:spcPct val="100000"/>
              </a:lnSpc>
              <a:spcBef>
                <a:spcPts val="295"/>
              </a:spcBef>
            </a:pPr>
            <a:r>
              <a:rPr dirty="0" sz="2100" spc="-5">
                <a:solidFill>
                  <a:srgbClr val="901827"/>
                </a:solidFill>
              </a:rPr>
              <a:t>Standardized</a:t>
            </a:r>
            <a:r>
              <a:rPr dirty="0" sz="2100" spc="-75">
                <a:solidFill>
                  <a:srgbClr val="901827"/>
                </a:solidFill>
              </a:rPr>
              <a:t> </a:t>
            </a:r>
            <a:r>
              <a:rPr dirty="0" sz="2100" spc="-5">
                <a:solidFill>
                  <a:srgbClr val="901827"/>
                </a:solidFill>
              </a:rPr>
              <a:t>Approach</a:t>
            </a:r>
            <a:r>
              <a:rPr dirty="0" sz="2100">
                <a:solidFill>
                  <a:srgbClr val="901827"/>
                </a:solidFill>
              </a:rPr>
              <a:t> to</a:t>
            </a:r>
            <a:r>
              <a:rPr dirty="0" sz="2100" spc="-75">
                <a:solidFill>
                  <a:srgbClr val="901827"/>
                </a:solidFill>
              </a:rPr>
              <a:t> </a:t>
            </a:r>
            <a:r>
              <a:rPr dirty="0" sz="2100" spc="-5">
                <a:solidFill>
                  <a:srgbClr val="901827"/>
                </a:solidFill>
              </a:rPr>
              <a:t>Assessing</a:t>
            </a:r>
            <a:r>
              <a:rPr dirty="0" sz="2100" spc="5">
                <a:solidFill>
                  <a:srgbClr val="901827"/>
                </a:solidFill>
              </a:rPr>
              <a:t> </a:t>
            </a:r>
            <a:r>
              <a:rPr dirty="0" sz="2100">
                <a:solidFill>
                  <a:srgbClr val="901827"/>
                </a:solidFill>
              </a:rPr>
              <a:t>a</a:t>
            </a:r>
            <a:r>
              <a:rPr dirty="0" sz="2100" spc="5">
                <a:solidFill>
                  <a:srgbClr val="901827"/>
                </a:solidFill>
              </a:rPr>
              <a:t> </a:t>
            </a:r>
            <a:r>
              <a:rPr dirty="0" sz="2100" spc="-5">
                <a:solidFill>
                  <a:srgbClr val="901827"/>
                </a:solidFill>
              </a:rPr>
              <a:t>Combat</a:t>
            </a:r>
            <a:r>
              <a:rPr dirty="0" sz="2100" spc="5">
                <a:solidFill>
                  <a:srgbClr val="901827"/>
                </a:solidFill>
              </a:rPr>
              <a:t> </a:t>
            </a:r>
            <a:r>
              <a:rPr dirty="0" sz="2100" spc="-5">
                <a:solidFill>
                  <a:srgbClr val="901827"/>
                </a:solidFill>
              </a:rPr>
              <a:t>Casualty</a:t>
            </a:r>
            <a:endParaRPr sz="2100"/>
          </a:p>
        </p:txBody>
      </p:sp>
      <p:grpSp>
        <p:nvGrpSpPr>
          <p:cNvPr id="6" name="object 6"/>
          <p:cNvGrpSpPr/>
          <p:nvPr/>
        </p:nvGrpSpPr>
        <p:grpSpPr>
          <a:xfrm>
            <a:off x="720470" y="2342512"/>
            <a:ext cx="10663555" cy="4284980"/>
            <a:chOff x="720470" y="2342512"/>
            <a:chExt cx="10663555" cy="42849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9217" y="2902958"/>
              <a:ext cx="7264400" cy="36991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325" y="2342512"/>
              <a:ext cx="3205867" cy="4087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2984" y="2417171"/>
              <a:ext cx="3002667" cy="38846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470" y="2539086"/>
              <a:ext cx="3205867" cy="4087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129" y="2613745"/>
              <a:ext cx="3002667" cy="3884672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2032" y="859676"/>
            <a:ext cx="6028690" cy="1056005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700" marR="5080" indent="1667510">
              <a:lnSpc>
                <a:spcPts val="3790"/>
              </a:lnSpc>
              <a:spcBef>
                <a:spcPts val="665"/>
              </a:spcBef>
            </a:pPr>
            <a:r>
              <a:rPr dirty="0" sz="3600">
                <a:solidFill>
                  <a:srgbClr val="000000"/>
                </a:solidFill>
              </a:rPr>
              <a:t>CAUSES </a:t>
            </a:r>
            <a:r>
              <a:rPr dirty="0" sz="3600" spc="-5">
                <a:solidFill>
                  <a:srgbClr val="000000"/>
                </a:solidFill>
              </a:rPr>
              <a:t>OF </a:t>
            </a:r>
            <a:r>
              <a:rPr dirty="0" sz="3600">
                <a:solidFill>
                  <a:srgbClr val="000000"/>
                </a:solidFill>
              </a:rPr>
              <a:t> </a:t>
            </a:r>
            <a:r>
              <a:rPr dirty="0" sz="3600" spc="-40">
                <a:solidFill>
                  <a:srgbClr val="921928"/>
                </a:solidFill>
              </a:rPr>
              <a:t>ALTERED </a:t>
            </a:r>
            <a:r>
              <a:rPr dirty="0" sz="3600" spc="-45">
                <a:solidFill>
                  <a:srgbClr val="921928"/>
                </a:solidFill>
              </a:rPr>
              <a:t>MENTAL</a:t>
            </a:r>
            <a:r>
              <a:rPr dirty="0" sz="3600" spc="-100">
                <a:solidFill>
                  <a:srgbClr val="921928"/>
                </a:solidFill>
              </a:rPr>
              <a:t> </a:t>
            </a:r>
            <a:r>
              <a:rPr dirty="0" sz="3600" spc="-95">
                <a:solidFill>
                  <a:srgbClr val="921928"/>
                </a:solidFill>
              </a:rPr>
              <a:t>STATUS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8490870" y="4907494"/>
            <a:ext cx="303339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5" b="1">
                <a:latin typeface="Arial"/>
                <a:cs typeface="Arial"/>
              </a:rPr>
              <a:t>HYPOVOLEMIA/SHOCK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6754" y="4907494"/>
            <a:ext cx="1913255" cy="65024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 indent="160655">
              <a:lnSpc>
                <a:spcPts val="2400"/>
              </a:lnSpc>
              <a:spcBef>
                <a:spcPts val="280"/>
              </a:spcBef>
            </a:pPr>
            <a:r>
              <a:rPr dirty="0" sz="2100" spc="-20" b="1">
                <a:latin typeface="Arial"/>
                <a:cs typeface="Arial"/>
              </a:rPr>
              <a:t>TRAUMATIC </a:t>
            </a:r>
            <a:r>
              <a:rPr dirty="0" sz="2100" spc="-15" b="1">
                <a:latin typeface="Arial"/>
                <a:cs typeface="Arial"/>
              </a:rPr>
              <a:t> </a:t>
            </a:r>
            <a:r>
              <a:rPr dirty="0" sz="2100" spc="-5" b="1">
                <a:latin typeface="Arial"/>
                <a:cs typeface="Arial"/>
              </a:rPr>
              <a:t>BRAIN</a:t>
            </a:r>
            <a:r>
              <a:rPr dirty="0" sz="2100" spc="-80" b="1">
                <a:latin typeface="Arial"/>
                <a:cs typeface="Arial"/>
              </a:rPr>
              <a:t> </a:t>
            </a:r>
            <a:r>
              <a:rPr dirty="0" sz="2100" spc="-15" b="1">
                <a:latin typeface="Arial"/>
                <a:cs typeface="Arial"/>
              </a:rPr>
              <a:t>INJURY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83069" y="4907494"/>
            <a:ext cx="162623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5" b="1">
                <a:latin typeface="Arial"/>
                <a:cs typeface="Arial"/>
              </a:rPr>
              <a:t>HYPOXEMIA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9783" y="5777948"/>
            <a:ext cx="11557635" cy="715645"/>
          </a:xfrm>
          <a:custGeom>
            <a:avLst/>
            <a:gdLst/>
            <a:ahLst/>
            <a:cxnLst/>
            <a:rect l="l" t="t" r="r" b="b"/>
            <a:pathLst>
              <a:path w="11557635" h="715645">
                <a:moveTo>
                  <a:pt x="11483641" y="0"/>
                </a:moveTo>
                <a:lnTo>
                  <a:pt x="73773" y="0"/>
                </a:lnTo>
                <a:lnTo>
                  <a:pt x="45057" y="5797"/>
                </a:lnTo>
                <a:lnTo>
                  <a:pt x="21607" y="21607"/>
                </a:lnTo>
                <a:lnTo>
                  <a:pt x="5797" y="45057"/>
                </a:lnTo>
                <a:lnTo>
                  <a:pt x="0" y="73773"/>
                </a:lnTo>
                <a:lnTo>
                  <a:pt x="0" y="641845"/>
                </a:lnTo>
                <a:lnTo>
                  <a:pt x="5797" y="670560"/>
                </a:lnTo>
                <a:lnTo>
                  <a:pt x="21607" y="694010"/>
                </a:lnTo>
                <a:lnTo>
                  <a:pt x="45057" y="709820"/>
                </a:lnTo>
                <a:lnTo>
                  <a:pt x="73773" y="715618"/>
                </a:lnTo>
                <a:lnTo>
                  <a:pt x="11483641" y="715618"/>
                </a:lnTo>
                <a:lnTo>
                  <a:pt x="11512357" y="709820"/>
                </a:lnTo>
                <a:lnTo>
                  <a:pt x="11535807" y="694010"/>
                </a:lnTo>
                <a:lnTo>
                  <a:pt x="11551617" y="670560"/>
                </a:lnTo>
                <a:lnTo>
                  <a:pt x="11557414" y="641845"/>
                </a:lnTo>
                <a:lnTo>
                  <a:pt x="11557414" y="73773"/>
                </a:lnTo>
                <a:lnTo>
                  <a:pt x="11551617" y="45057"/>
                </a:lnTo>
                <a:lnTo>
                  <a:pt x="11535807" y="21607"/>
                </a:lnTo>
                <a:lnTo>
                  <a:pt x="11512357" y="5797"/>
                </a:lnTo>
                <a:lnTo>
                  <a:pt x="11483641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182849" y="5945387"/>
            <a:ext cx="64630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Arial"/>
                <a:cs typeface="Arial"/>
              </a:rPr>
              <a:t>HYPOTHERMIA</a:t>
            </a:r>
            <a:r>
              <a:rPr dirty="0" sz="2000" spc="10" b="1">
                <a:latin typeface="Arial"/>
                <a:cs typeface="Arial"/>
              </a:rPr>
              <a:t> </a:t>
            </a:r>
            <a:r>
              <a:rPr dirty="0" sz="2000">
                <a:latin typeface="Arial MT"/>
                <a:cs typeface="Arial MT"/>
              </a:rPr>
              <a:t>also</a:t>
            </a:r>
            <a:r>
              <a:rPr dirty="0" sz="2000" spc="1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contributes</a:t>
            </a:r>
            <a:r>
              <a:rPr dirty="0" sz="2000" spc="5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to</a:t>
            </a:r>
            <a:r>
              <a:rPr dirty="0" sz="2000" spc="1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altered</a:t>
            </a:r>
            <a:r>
              <a:rPr dirty="0" sz="2000" spc="1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mental</a:t>
            </a:r>
            <a:r>
              <a:rPr dirty="0" sz="2000" spc="1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status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7618" y="5924658"/>
            <a:ext cx="486885" cy="42387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2560" y="2128733"/>
            <a:ext cx="1981934" cy="274039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53276" y="2097130"/>
            <a:ext cx="2744911" cy="2771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94187" y="2152063"/>
            <a:ext cx="2708700" cy="2717066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2872" y="919881"/>
            <a:ext cx="10086975" cy="1056005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2041525" marR="5080" indent="-2029460">
              <a:lnSpc>
                <a:spcPts val="3790"/>
              </a:lnSpc>
              <a:spcBef>
                <a:spcPts val="665"/>
              </a:spcBef>
            </a:pPr>
            <a:r>
              <a:rPr dirty="0" sz="3600" spc="-5">
                <a:solidFill>
                  <a:srgbClr val="000000"/>
                </a:solidFill>
              </a:rPr>
              <a:t>TECHNIQUES</a:t>
            </a:r>
            <a:r>
              <a:rPr dirty="0" sz="3600">
                <a:solidFill>
                  <a:srgbClr val="000000"/>
                </a:solidFill>
              </a:rPr>
              <a:t> </a:t>
            </a:r>
            <a:r>
              <a:rPr dirty="0" sz="3600" spc="-35">
                <a:solidFill>
                  <a:srgbClr val="000000"/>
                </a:solidFill>
              </a:rPr>
              <a:t>TO</a:t>
            </a:r>
            <a:r>
              <a:rPr dirty="0" sz="3600" spc="-135">
                <a:solidFill>
                  <a:srgbClr val="000000"/>
                </a:solidFill>
              </a:rPr>
              <a:t> </a:t>
            </a:r>
            <a:r>
              <a:rPr dirty="0" sz="3600">
                <a:solidFill>
                  <a:srgbClr val="000000"/>
                </a:solidFill>
              </a:rPr>
              <a:t>ASSESS </a:t>
            </a:r>
            <a:r>
              <a:rPr dirty="0" sz="3600" spc="-5">
                <a:solidFill>
                  <a:srgbClr val="000000"/>
                </a:solidFill>
              </a:rPr>
              <a:t>RESPONSIVENESS </a:t>
            </a:r>
            <a:r>
              <a:rPr dirty="0" sz="3600" spc="-990">
                <a:solidFill>
                  <a:srgbClr val="000000"/>
                </a:solidFill>
              </a:rPr>
              <a:t> </a:t>
            </a:r>
            <a:r>
              <a:rPr dirty="0" sz="3600" spc="-40">
                <a:solidFill>
                  <a:srgbClr val="921928"/>
                </a:solidFill>
              </a:rPr>
              <a:t>ALTERED</a:t>
            </a:r>
            <a:r>
              <a:rPr dirty="0" sz="3600" spc="-5">
                <a:solidFill>
                  <a:srgbClr val="921928"/>
                </a:solidFill>
              </a:rPr>
              <a:t> </a:t>
            </a:r>
            <a:r>
              <a:rPr dirty="0" sz="3600" spc="-45">
                <a:solidFill>
                  <a:srgbClr val="921928"/>
                </a:solidFill>
              </a:rPr>
              <a:t>MENTAL</a:t>
            </a:r>
            <a:r>
              <a:rPr dirty="0" sz="3600" spc="-75">
                <a:solidFill>
                  <a:srgbClr val="921928"/>
                </a:solidFill>
              </a:rPr>
              <a:t> </a:t>
            </a:r>
            <a:r>
              <a:rPr dirty="0" sz="3600" spc="-95">
                <a:solidFill>
                  <a:srgbClr val="921928"/>
                </a:solidFill>
              </a:rPr>
              <a:t>STATUS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7413549" y="4808626"/>
            <a:ext cx="727710" cy="1673860"/>
          </a:xfrm>
          <a:custGeom>
            <a:avLst/>
            <a:gdLst/>
            <a:ahLst/>
            <a:cxnLst/>
            <a:rect l="l" t="t" r="r" b="b"/>
            <a:pathLst>
              <a:path w="727709" h="1673860">
                <a:moveTo>
                  <a:pt x="719988" y="120002"/>
                </a:moveTo>
                <a:lnTo>
                  <a:pt x="710565" y="73291"/>
                </a:lnTo>
                <a:lnTo>
                  <a:pt x="684847" y="35140"/>
                </a:lnTo>
                <a:lnTo>
                  <a:pt x="646696" y="9423"/>
                </a:lnTo>
                <a:lnTo>
                  <a:pt x="599998" y="0"/>
                </a:lnTo>
                <a:lnTo>
                  <a:pt x="120002" y="0"/>
                </a:lnTo>
                <a:lnTo>
                  <a:pt x="73291" y="9423"/>
                </a:lnTo>
                <a:lnTo>
                  <a:pt x="35140" y="35140"/>
                </a:lnTo>
                <a:lnTo>
                  <a:pt x="9423" y="73291"/>
                </a:lnTo>
                <a:lnTo>
                  <a:pt x="0" y="120002"/>
                </a:lnTo>
                <a:lnTo>
                  <a:pt x="0" y="599998"/>
                </a:lnTo>
                <a:lnTo>
                  <a:pt x="9423" y="646709"/>
                </a:lnTo>
                <a:lnTo>
                  <a:pt x="35140" y="684847"/>
                </a:lnTo>
                <a:lnTo>
                  <a:pt x="73291" y="710565"/>
                </a:lnTo>
                <a:lnTo>
                  <a:pt x="119989" y="720001"/>
                </a:lnTo>
                <a:lnTo>
                  <a:pt x="122910" y="824509"/>
                </a:lnTo>
                <a:lnTo>
                  <a:pt x="299999" y="720001"/>
                </a:lnTo>
                <a:lnTo>
                  <a:pt x="599998" y="720001"/>
                </a:lnTo>
                <a:lnTo>
                  <a:pt x="646696" y="710565"/>
                </a:lnTo>
                <a:lnTo>
                  <a:pt x="684847" y="684847"/>
                </a:lnTo>
                <a:lnTo>
                  <a:pt x="710565" y="646709"/>
                </a:lnTo>
                <a:lnTo>
                  <a:pt x="719988" y="599998"/>
                </a:lnTo>
                <a:lnTo>
                  <a:pt x="719988" y="120002"/>
                </a:lnTo>
                <a:close/>
              </a:path>
              <a:path w="727709" h="1673860">
                <a:moveTo>
                  <a:pt x="727252" y="969086"/>
                </a:moveTo>
                <a:lnTo>
                  <a:pt x="717816" y="922375"/>
                </a:lnTo>
                <a:lnTo>
                  <a:pt x="692099" y="884237"/>
                </a:lnTo>
                <a:lnTo>
                  <a:pt x="653961" y="858520"/>
                </a:lnTo>
                <a:lnTo>
                  <a:pt x="607250" y="849083"/>
                </a:lnTo>
                <a:lnTo>
                  <a:pt x="127254" y="849083"/>
                </a:lnTo>
                <a:lnTo>
                  <a:pt x="80543" y="858520"/>
                </a:lnTo>
                <a:lnTo>
                  <a:pt x="42405" y="884237"/>
                </a:lnTo>
                <a:lnTo>
                  <a:pt x="16687" y="922375"/>
                </a:lnTo>
                <a:lnTo>
                  <a:pt x="7251" y="969086"/>
                </a:lnTo>
                <a:lnTo>
                  <a:pt x="7251" y="1449082"/>
                </a:lnTo>
                <a:lnTo>
                  <a:pt x="16687" y="1495793"/>
                </a:lnTo>
                <a:lnTo>
                  <a:pt x="42405" y="1533931"/>
                </a:lnTo>
                <a:lnTo>
                  <a:pt x="80543" y="1559648"/>
                </a:lnTo>
                <a:lnTo>
                  <a:pt x="127254" y="1569085"/>
                </a:lnTo>
                <a:lnTo>
                  <a:pt x="130175" y="1673593"/>
                </a:lnTo>
                <a:lnTo>
                  <a:pt x="307251" y="1569085"/>
                </a:lnTo>
                <a:lnTo>
                  <a:pt x="607250" y="1569085"/>
                </a:lnTo>
                <a:lnTo>
                  <a:pt x="653961" y="1559648"/>
                </a:lnTo>
                <a:lnTo>
                  <a:pt x="692099" y="1533931"/>
                </a:lnTo>
                <a:lnTo>
                  <a:pt x="717816" y="1495793"/>
                </a:lnTo>
                <a:lnTo>
                  <a:pt x="727252" y="1449082"/>
                </a:lnTo>
                <a:lnTo>
                  <a:pt x="727252" y="969086"/>
                </a:lnTo>
                <a:close/>
              </a:path>
            </a:pathLst>
          </a:custGeom>
          <a:solidFill>
            <a:srgbClr val="8981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577680" y="4580587"/>
            <a:ext cx="406400" cy="17240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7780">
              <a:lnSpc>
                <a:spcPct val="154800"/>
              </a:lnSpc>
              <a:spcBef>
                <a:spcPts val="95"/>
              </a:spcBef>
            </a:pPr>
            <a:r>
              <a:rPr dirty="0" sz="3600">
                <a:solidFill>
                  <a:srgbClr val="FFFFFF"/>
                </a:solidFill>
                <a:latin typeface="Arial Black"/>
                <a:cs typeface="Arial Black"/>
              </a:rPr>
              <a:t>P </a:t>
            </a:r>
            <a:r>
              <a:rPr dirty="0" sz="3600" spc="-11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60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35320" y="3959532"/>
            <a:ext cx="720090" cy="824865"/>
          </a:xfrm>
          <a:custGeom>
            <a:avLst/>
            <a:gdLst/>
            <a:ahLst/>
            <a:cxnLst/>
            <a:rect l="l" t="t" r="r" b="b"/>
            <a:pathLst>
              <a:path w="720090" h="824864">
                <a:moveTo>
                  <a:pt x="299999" y="719999"/>
                </a:moveTo>
                <a:lnTo>
                  <a:pt x="119999" y="719999"/>
                </a:lnTo>
                <a:lnTo>
                  <a:pt x="122916" y="824514"/>
                </a:lnTo>
                <a:lnTo>
                  <a:pt x="299999" y="719999"/>
                </a:lnTo>
                <a:close/>
              </a:path>
              <a:path w="720090" h="824864">
                <a:moveTo>
                  <a:pt x="599997" y="0"/>
                </a:moveTo>
                <a:lnTo>
                  <a:pt x="120001" y="0"/>
                </a:lnTo>
                <a:lnTo>
                  <a:pt x="73291" y="9430"/>
                </a:lnTo>
                <a:lnTo>
                  <a:pt x="35147" y="35147"/>
                </a:lnTo>
                <a:lnTo>
                  <a:pt x="9430" y="73291"/>
                </a:lnTo>
                <a:lnTo>
                  <a:pt x="0" y="120001"/>
                </a:lnTo>
                <a:lnTo>
                  <a:pt x="0" y="600000"/>
                </a:lnTo>
                <a:lnTo>
                  <a:pt x="9430" y="646707"/>
                </a:lnTo>
                <a:lnTo>
                  <a:pt x="35147" y="684851"/>
                </a:lnTo>
                <a:lnTo>
                  <a:pt x="73291" y="710569"/>
                </a:lnTo>
                <a:lnTo>
                  <a:pt x="120001" y="719999"/>
                </a:lnTo>
                <a:lnTo>
                  <a:pt x="599997" y="719999"/>
                </a:lnTo>
                <a:lnTo>
                  <a:pt x="646707" y="710569"/>
                </a:lnTo>
                <a:lnTo>
                  <a:pt x="684851" y="684851"/>
                </a:lnTo>
                <a:lnTo>
                  <a:pt x="710569" y="646707"/>
                </a:lnTo>
                <a:lnTo>
                  <a:pt x="719999" y="600000"/>
                </a:lnTo>
                <a:lnTo>
                  <a:pt x="719999" y="120001"/>
                </a:lnTo>
                <a:lnTo>
                  <a:pt x="710569" y="73291"/>
                </a:lnTo>
                <a:lnTo>
                  <a:pt x="684851" y="35147"/>
                </a:lnTo>
                <a:lnTo>
                  <a:pt x="646707" y="9430"/>
                </a:lnTo>
                <a:lnTo>
                  <a:pt x="599997" y="0"/>
                </a:lnTo>
                <a:close/>
              </a:path>
            </a:pathLst>
          </a:custGeom>
          <a:solidFill>
            <a:srgbClr val="8981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433697" y="2162574"/>
            <a:ext cx="3880485" cy="7467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dirty="0" sz="2400" spc="-20" b="1">
                <a:latin typeface="Arial"/>
                <a:cs typeface="Arial"/>
              </a:rPr>
              <a:t>COMMUNICATE </a:t>
            </a:r>
            <a:r>
              <a:rPr dirty="0" sz="2400" spc="-5" b="1">
                <a:latin typeface="Arial"/>
                <a:cs typeface="Arial"/>
              </a:rPr>
              <a:t>WITH THE </a:t>
            </a:r>
            <a:r>
              <a:rPr dirty="0" sz="2400" spc="-655" b="1">
                <a:latin typeface="Arial"/>
                <a:cs typeface="Arial"/>
              </a:rPr>
              <a:t> </a:t>
            </a:r>
            <a:r>
              <a:rPr dirty="0" sz="2400" spc="-25" b="1">
                <a:latin typeface="Arial"/>
                <a:cs typeface="Arial"/>
              </a:rPr>
              <a:t>CASUALTY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28062" y="3081417"/>
            <a:ext cx="720090" cy="824865"/>
          </a:xfrm>
          <a:custGeom>
            <a:avLst/>
            <a:gdLst/>
            <a:ahLst/>
            <a:cxnLst/>
            <a:rect l="l" t="t" r="r" b="b"/>
            <a:pathLst>
              <a:path w="720090" h="824864">
                <a:moveTo>
                  <a:pt x="300000" y="719999"/>
                </a:moveTo>
                <a:lnTo>
                  <a:pt x="120001" y="719999"/>
                </a:lnTo>
                <a:lnTo>
                  <a:pt x="122918" y="824515"/>
                </a:lnTo>
                <a:lnTo>
                  <a:pt x="300000" y="719999"/>
                </a:lnTo>
                <a:close/>
              </a:path>
              <a:path w="720090" h="824864">
                <a:moveTo>
                  <a:pt x="599998" y="0"/>
                </a:moveTo>
                <a:lnTo>
                  <a:pt x="120002" y="0"/>
                </a:lnTo>
                <a:lnTo>
                  <a:pt x="73292" y="9430"/>
                </a:lnTo>
                <a:lnTo>
                  <a:pt x="35148" y="35148"/>
                </a:lnTo>
                <a:lnTo>
                  <a:pt x="9430" y="73292"/>
                </a:lnTo>
                <a:lnTo>
                  <a:pt x="0" y="120002"/>
                </a:lnTo>
                <a:lnTo>
                  <a:pt x="0" y="600000"/>
                </a:lnTo>
                <a:lnTo>
                  <a:pt x="9430" y="646708"/>
                </a:lnTo>
                <a:lnTo>
                  <a:pt x="35148" y="684852"/>
                </a:lnTo>
                <a:lnTo>
                  <a:pt x="73292" y="710569"/>
                </a:lnTo>
                <a:lnTo>
                  <a:pt x="120002" y="719999"/>
                </a:lnTo>
                <a:lnTo>
                  <a:pt x="599998" y="719999"/>
                </a:lnTo>
                <a:lnTo>
                  <a:pt x="646708" y="710569"/>
                </a:lnTo>
                <a:lnTo>
                  <a:pt x="684853" y="684852"/>
                </a:lnTo>
                <a:lnTo>
                  <a:pt x="710570" y="646708"/>
                </a:lnTo>
                <a:lnTo>
                  <a:pt x="720000" y="600000"/>
                </a:lnTo>
                <a:lnTo>
                  <a:pt x="720001" y="120002"/>
                </a:lnTo>
                <a:lnTo>
                  <a:pt x="710570" y="73292"/>
                </a:lnTo>
                <a:lnTo>
                  <a:pt x="684853" y="35148"/>
                </a:lnTo>
                <a:lnTo>
                  <a:pt x="646708" y="9430"/>
                </a:lnTo>
                <a:lnTo>
                  <a:pt x="599998" y="0"/>
                </a:lnTo>
                <a:close/>
              </a:path>
            </a:pathLst>
          </a:custGeom>
          <a:solidFill>
            <a:srgbClr val="8981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597550" y="3153832"/>
            <a:ext cx="388620" cy="1452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600">
              <a:latin typeface="Arial Black"/>
              <a:cs typeface="Arial Black"/>
            </a:endParaRPr>
          </a:p>
          <a:p>
            <a:pPr marL="19685">
              <a:lnSpc>
                <a:spcPct val="100000"/>
              </a:lnSpc>
              <a:spcBef>
                <a:spcPts val="2595"/>
              </a:spcBef>
            </a:pPr>
            <a:r>
              <a:rPr dirty="0" sz="360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29057" y="3170679"/>
            <a:ext cx="51943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latin typeface="Arial MT"/>
                <a:cs typeface="Arial MT"/>
              </a:rPr>
              <a:t>lert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29057" y="4005004"/>
            <a:ext cx="198247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latin typeface="Arial MT"/>
                <a:cs typeface="Arial MT"/>
              </a:rPr>
              <a:t>erbal</a:t>
            </a:r>
            <a:r>
              <a:rPr dirty="0" sz="2800" spc="-65">
                <a:latin typeface="Arial MT"/>
                <a:cs typeface="Arial MT"/>
              </a:rPr>
              <a:t> </a:t>
            </a:r>
            <a:r>
              <a:rPr dirty="0" sz="2800" spc="-5">
                <a:latin typeface="Arial MT"/>
                <a:cs typeface="Arial MT"/>
              </a:rPr>
              <a:t>Stimuli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29057" y="4885825"/>
            <a:ext cx="204152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latin typeface="Arial MT"/>
                <a:cs typeface="Arial MT"/>
              </a:rPr>
              <a:t>ainful</a:t>
            </a:r>
            <a:r>
              <a:rPr dirty="0" sz="2800" spc="-40">
                <a:latin typeface="Arial MT"/>
                <a:cs typeface="Arial MT"/>
              </a:rPr>
              <a:t> </a:t>
            </a:r>
            <a:r>
              <a:rPr dirty="0" sz="2800" spc="-5">
                <a:latin typeface="Arial MT"/>
                <a:cs typeface="Arial MT"/>
              </a:rPr>
              <a:t>Stimuli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29057" y="5735649"/>
            <a:ext cx="19431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latin typeface="Arial MT"/>
                <a:cs typeface="Arial MT"/>
              </a:rPr>
              <a:t>nresponsive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5403" y="5335948"/>
            <a:ext cx="75184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i="1">
                <a:latin typeface="Arial"/>
                <a:cs typeface="Arial"/>
              </a:rPr>
              <a:t>Blas</a:t>
            </a:r>
            <a:r>
              <a:rPr dirty="0" sz="2100" spc="-5" i="1">
                <a:latin typeface="Arial"/>
                <a:cs typeface="Arial"/>
              </a:rPr>
              <a:t>t</a:t>
            </a:r>
            <a:r>
              <a:rPr dirty="0" sz="2100" i="1">
                <a:latin typeface="Arial"/>
                <a:cs typeface="Arial"/>
              </a:rPr>
              <a:t>s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4951" y="2558006"/>
            <a:ext cx="6744970" cy="2622550"/>
            <a:chOff x="54951" y="2558006"/>
            <a:chExt cx="6744970" cy="262255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3967" y="3170106"/>
              <a:ext cx="1435657" cy="187739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51" y="3068980"/>
              <a:ext cx="3027813" cy="19954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8952" y="2558006"/>
              <a:ext cx="2848178" cy="262213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83541" y="2162574"/>
            <a:ext cx="56203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ASSESS</a:t>
            </a:r>
            <a:r>
              <a:rPr dirty="0" sz="2400" spc="-5" b="1">
                <a:latin typeface="Arial"/>
                <a:cs typeface="Arial"/>
              </a:rPr>
              <a:t> THE MECHANISM OF</a:t>
            </a:r>
            <a:r>
              <a:rPr dirty="0" sz="2400" spc="-10" b="1">
                <a:latin typeface="Arial"/>
                <a:cs typeface="Arial"/>
              </a:rPr>
              <a:t> </a:t>
            </a:r>
            <a:r>
              <a:rPr dirty="0" sz="2400" spc="-20" b="1">
                <a:latin typeface="Arial"/>
                <a:cs typeface="Arial"/>
              </a:rPr>
              <a:t>INJURY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  <p:sp>
        <p:nvSpPr>
          <p:cNvPr id="21" name="object 21"/>
          <p:cNvSpPr txBox="1"/>
          <p:nvPr/>
        </p:nvSpPr>
        <p:spPr>
          <a:xfrm>
            <a:off x="5426956" y="5335948"/>
            <a:ext cx="1404620" cy="65024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 indent="14604">
              <a:lnSpc>
                <a:spcPts val="2400"/>
              </a:lnSpc>
              <a:spcBef>
                <a:spcPts val="280"/>
              </a:spcBef>
            </a:pPr>
            <a:r>
              <a:rPr dirty="0" sz="2100" i="1">
                <a:latin typeface="Arial"/>
                <a:cs typeface="Arial"/>
              </a:rPr>
              <a:t>Direct Blow </a:t>
            </a:r>
            <a:r>
              <a:rPr dirty="0" sz="2100" spc="-570" i="1">
                <a:latin typeface="Arial"/>
                <a:cs typeface="Arial"/>
              </a:rPr>
              <a:t> </a:t>
            </a:r>
            <a:r>
              <a:rPr dirty="0" sz="2100" i="1">
                <a:latin typeface="Arial"/>
                <a:cs typeface="Arial"/>
              </a:rPr>
              <a:t>to</a:t>
            </a:r>
            <a:r>
              <a:rPr dirty="0" sz="2100" spc="-50" i="1">
                <a:latin typeface="Arial"/>
                <a:cs typeface="Arial"/>
              </a:rPr>
              <a:t> </a:t>
            </a:r>
            <a:r>
              <a:rPr dirty="0" sz="2100" i="1">
                <a:latin typeface="Arial"/>
                <a:cs typeface="Arial"/>
              </a:rPr>
              <a:t>the</a:t>
            </a:r>
            <a:r>
              <a:rPr dirty="0" sz="2100" spc="-50" i="1">
                <a:latin typeface="Arial"/>
                <a:cs typeface="Arial"/>
              </a:rPr>
              <a:t> </a:t>
            </a:r>
            <a:r>
              <a:rPr dirty="0" sz="2100" spc="-5" i="1">
                <a:latin typeface="Arial"/>
                <a:cs typeface="Arial"/>
              </a:rPr>
              <a:t>Head</a:t>
            </a:r>
            <a:endParaRPr sz="2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15883" y="5335948"/>
            <a:ext cx="72199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i="1">
                <a:latin typeface="Arial"/>
                <a:cs typeface="Arial"/>
              </a:rPr>
              <a:t>M</a:t>
            </a:r>
            <a:r>
              <a:rPr dirty="0" sz="2100" spc="-120" i="1">
                <a:latin typeface="Arial"/>
                <a:cs typeface="Arial"/>
              </a:rPr>
              <a:t>V</a:t>
            </a:r>
            <a:r>
              <a:rPr dirty="0" sz="2100" i="1">
                <a:latin typeface="Arial"/>
                <a:cs typeface="Arial"/>
              </a:rPr>
              <a:t>As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32260" y="2329367"/>
            <a:ext cx="4767580" cy="3997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835">
              <a:lnSpc>
                <a:spcPts val="3279"/>
              </a:lnSpc>
              <a:spcBef>
                <a:spcPts val="100"/>
              </a:spcBef>
            </a:pPr>
            <a:r>
              <a:rPr dirty="0" sz="2800" spc="-5" b="1">
                <a:solidFill>
                  <a:srgbClr val="921928"/>
                </a:solidFill>
                <a:latin typeface="Arial"/>
                <a:cs typeface="Arial"/>
              </a:rPr>
              <a:t>REMOVE</a:t>
            </a:r>
            <a:r>
              <a:rPr dirty="0" sz="2800" spc="-25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latin typeface="Arial"/>
                <a:cs typeface="Arial"/>
              </a:rPr>
              <a:t>CASUALTY’S</a:t>
            </a:r>
            <a:endParaRPr sz="2800">
              <a:latin typeface="Arial"/>
              <a:cs typeface="Arial"/>
            </a:endParaRPr>
          </a:p>
          <a:p>
            <a:pPr marL="76835" marR="571500">
              <a:lnSpc>
                <a:spcPts val="3200"/>
              </a:lnSpc>
              <a:spcBef>
                <a:spcPts val="160"/>
              </a:spcBef>
            </a:pPr>
            <a:r>
              <a:rPr dirty="0" sz="2800" spc="-5" b="1">
                <a:latin typeface="Arial"/>
                <a:cs typeface="Arial"/>
              </a:rPr>
              <a:t>WEAPON,</a:t>
            </a:r>
            <a:r>
              <a:rPr dirty="0" sz="2800" spc="-40" b="1">
                <a:latin typeface="Arial"/>
                <a:cs typeface="Arial"/>
              </a:rPr>
              <a:t> </a:t>
            </a:r>
            <a:r>
              <a:rPr dirty="0" sz="2800">
                <a:latin typeface="Arial MT"/>
                <a:cs typeface="Arial MT"/>
              </a:rPr>
              <a:t>unit</a:t>
            </a:r>
            <a:r>
              <a:rPr dirty="0" sz="2800" spc="-40">
                <a:latin typeface="Arial MT"/>
                <a:cs typeface="Arial MT"/>
              </a:rPr>
              <a:t> </a:t>
            </a:r>
            <a:r>
              <a:rPr dirty="0" sz="2800">
                <a:latin typeface="Arial MT"/>
                <a:cs typeface="Arial MT"/>
              </a:rPr>
              <a:t>leadership </a:t>
            </a:r>
            <a:r>
              <a:rPr dirty="0" sz="2800" spc="-765">
                <a:latin typeface="Arial MT"/>
                <a:cs typeface="Arial MT"/>
              </a:rPr>
              <a:t> </a:t>
            </a:r>
            <a:r>
              <a:rPr dirty="0" sz="2800">
                <a:latin typeface="Arial MT"/>
                <a:cs typeface="Arial MT"/>
              </a:rPr>
              <a:t>(or </a:t>
            </a:r>
            <a:r>
              <a:rPr dirty="0" sz="2800" spc="-5">
                <a:latin typeface="Arial MT"/>
                <a:cs typeface="Arial MT"/>
              </a:rPr>
              <a:t>delegated </a:t>
            </a:r>
            <a:r>
              <a:rPr dirty="0" sz="2800">
                <a:latin typeface="Arial MT"/>
                <a:cs typeface="Arial MT"/>
              </a:rPr>
              <a:t>personnel) </a:t>
            </a:r>
            <a:r>
              <a:rPr dirty="0" sz="2800" spc="5">
                <a:latin typeface="Arial MT"/>
                <a:cs typeface="Arial MT"/>
              </a:rPr>
              <a:t> </a:t>
            </a:r>
            <a:r>
              <a:rPr dirty="0" sz="2800">
                <a:latin typeface="Arial MT"/>
                <a:cs typeface="Arial MT"/>
              </a:rPr>
              <a:t>should </a:t>
            </a:r>
            <a:r>
              <a:rPr dirty="0" sz="2800" spc="-5">
                <a:latin typeface="Arial MT"/>
                <a:cs typeface="Arial MT"/>
              </a:rPr>
              <a:t>take responsibility </a:t>
            </a:r>
            <a:r>
              <a:rPr dirty="0" sz="2800">
                <a:latin typeface="Arial MT"/>
                <a:cs typeface="Arial MT"/>
              </a:rPr>
              <a:t> </a:t>
            </a:r>
            <a:r>
              <a:rPr dirty="0" sz="2800" spc="-5">
                <a:latin typeface="Arial MT"/>
                <a:cs typeface="Arial MT"/>
              </a:rPr>
              <a:t>for</a:t>
            </a:r>
            <a:r>
              <a:rPr dirty="0" sz="2800" spc="-10">
                <a:latin typeface="Arial MT"/>
                <a:cs typeface="Arial MT"/>
              </a:rPr>
              <a:t> </a:t>
            </a:r>
            <a:r>
              <a:rPr dirty="0" sz="2800">
                <a:latin typeface="Arial MT"/>
                <a:cs typeface="Arial MT"/>
              </a:rPr>
              <a:t>it</a:t>
            </a:r>
            <a:endParaRPr sz="2800">
              <a:latin typeface="Arial MT"/>
              <a:cs typeface="Arial MT"/>
            </a:endParaRPr>
          </a:p>
          <a:p>
            <a:pPr marL="12700" marR="5080">
              <a:lnSpc>
                <a:spcPts val="3200"/>
              </a:lnSpc>
              <a:spcBef>
                <a:spcPts val="2315"/>
              </a:spcBef>
            </a:pPr>
            <a:r>
              <a:rPr dirty="0" sz="2800" spc="-5">
                <a:latin typeface="Arial MT"/>
                <a:cs typeface="Arial MT"/>
              </a:rPr>
              <a:t>This </a:t>
            </a:r>
            <a:r>
              <a:rPr dirty="0" sz="2800">
                <a:latin typeface="Arial MT"/>
                <a:cs typeface="Arial MT"/>
              </a:rPr>
              <a:t>includes </a:t>
            </a:r>
            <a:r>
              <a:rPr dirty="0" sz="2800" spc="5">
                <a:latin typeface="Arial MT"/>
                <a:cs typeface="Arial MT"/>
              </a:rPr>
              <a:t> </a:t>
            </a:r>
            <a:r>
              <a:rPr dirty="0" sz="2800" spc="-20" b="1">
                <a:latin typeface="Arial"/>
                <a:cs typeface="Arial"/>
              </a:rPr>
              <a:t>COMMUNICATION </a:t>
            </a:r>
            <a:r>
              <a:rPr dirty="0" sz="2800" spc="-15" b="1">
                <a:latin typeface="Arial"/>
                <a:cs typeface="Arial"/>
              </a:rPr>
              <a:t> </a:t>
            </a:r>
            <a:r>
              <a:rPr dirty="0" sz="2800" spc="-5" b="1">
                <a:latin typeface="Arial"/>
                <a:cs typeface="Arial"/>
              </a:rPr>
              <a:t>EQUIPMENT </a:t>
            </a:r>
            <a:r>
              <a:rPr dirty="0" sz="2800">
                <a:latin typeface="Arial MT"/>
                <a:cs typeface="Arial MT"/>
              </a:rPr>
              <a:t>or </a:t>
            </a:r>
            <a:r>
              <a:rPr dirty="0" sz="2800" spc="-5" b="1">
                <a:latin typeface="Arial"/>
                <a:cs typeface="Arial"/>
              </a:rPr>
              <a:t>CLASSIFIED </a:t>
            </a:r>
            <a:r>
              <a:rPr dirty="0" sz="2800" spc="-770" b="1">
                <a:latin typeface="Arial"/>
                <a:cs typeface="Arial"/>
              </a:rPr>
              <a:t> </a:t>
            </a:r>
            <a:r>
              <a:rPr dirty="0" sz="2800" spc="-25" b="1">
                <a:latin typeface="Arial"/>
                <a:cs typeface="Arial"/>
              </a:rPr>
              <a:t>MATERIAL(s)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2056332"/>
            <a:ext cx="4773095" cy="45069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42533" y="2295499"/>
            <a:ext cx="2082800" cy="1485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72733" y="4052746"/>
            <a:ext cx="1422400" cy="14859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08137" y="859676"/>
            <a:ext cx="7976234" cy="105600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4054"/>
              </a:lnSpc>
              <a:spcBef>
                <a:spcPts val="100"/>
              </a:spcBef>
            </a:pPr>
            <a:r>
              <a:rPr dirty="0" sz="3600" spc="-5">
                <a:solidFill>
                  <a:srgbClr val="921928"/>
                </a:solidFill>
              </a:rPr>
              <a:t>DISARMING</a:t>
            </a:r>
            <a:r>
              <a:rPr dirty="0" sz="3600" spc="-30">
                <a:solidFill>
                  <a:srgbClr val="921928"/>
                </a:solidFill>
              </a:rPr>
              <a:t> CASUALTIES</a:t>
            </a:r>
            <a:endParaRPr sz="3600"/>
          </a:p>
          <a:p>
            <a:pPr algn="ctr">
              <a:lnSpc>
                <a:spcPts val="4054"/>
              </a:lnSpc>
            </a:pPr>
            <a:r>
              <a:rPr dirty="0" sz="3600">
                <a:solidFill>
                  <a:srgbClr val="000000"/>
                </a:solidFill>
              </a:rPr>
              <a:t>AND</a:t>
            </a:r>
            <a:r>
              <a:rPr dirty="0" sz="3600" spc="-10">
                <a:solidFill>
                  <a:srgbClr val="000000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SECURING</a:t>
            </a:r>
            <a:r>
              <a:rPr dirty="0" sz="3600" spc="-10">
                <a:solidFill>
                  <a:srgbClr val="000000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COMM</a:t>
            </a:r>
            <a:r>
              <a:rPr dirty="0" sz="3600" spc="-10">
                <a:solidFill>
                  <a:srgbClr val="000000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EQUIPMENT</a:t>
            </a:r>
            <a:endParaRPr sz="3600"/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05917" y="859676"/>
            <a:ext cx="778065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0">
                <a:solidFill>
                  <a:srgbClr val="921928"/>
                </a:solidFill>
              </a:rPr>
              <a:t>COMMUNICATE</a:t>
            </a:r>
            <a:r>
              <a:rPr dirty="0" sz="3600" spc="-20">
                <a:solidFill>
                  <a:srgbClr val="921928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WITH</a:t>
            </a:r>
            <a:r>
              <a:rPr dirty="0" sz="3600" spc="-15">
                <a:solidFill>
                  <a:srgbClr val="000000"/>
                </a:solidFill>
              </a:rPr>
              <a:t> </a:t>
            </a:r>
            <a:r>
              <a:rPr dirty="0" sz="3600" spc="-30">
                <a:solidFill>
                  <a:srgbClr val="000000"/>
                </a:solidFill>
              </a:rPr>
              <a:t>CASUALTIES</a:t>
            </a:r>
            <a:endParaRPr sz="3600"/>
          </a:p>
        </p:txBody>
      </p:sp>
      <p:grpSp>
        <p:nvGrpSpPr>
          <p:cNvPr id="5" name="object 5"/>
          <p:cNvGrpSpPr/>
          <p:nvPr/>
        </p:nvGrpSpPr>
        <p:grpSpPr>
          <a:xfrm>
            <a:off x="316750" y="2532862"/>
            <a:ext cx="6736715" cy="4121785"/>
            <a:chOff x="316750" y="2532862"/>
            <a:chExt cx="6736715" cy="41217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750" y="2532862"/>
              <a:ext cx="6736659" cy="41215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98183" y="3198424"/>
              <a:ext cx="114300" cy="306070"/>
            </a:xfrm>
            <a:custGeom>
              <a:avLst/>
              <a:gdLst/>
              <a:ahLst/>
              <a:cxnLst/>
              <a:rect l="l" t="t" r="r" b="b"/>
              <a:pathLst>
                <a:path w="114300" h="306070">
                  <a:moveTo>
                    <a:pt x="0" y="306002"/>
                  </a:moveTo>
                  <a:lnTo>
                    <a:pt x="0" y="0"/>
                  </a:lnTo>
                  <a:lnTo>
                    <a:pt x="114300" y="0"/>
                  </a:lnTo>
                  <a:lnTo>
                    <a:pt x="114300" y="306002"/>
                  </a:lnTo>
                  <a:lnTo>
                    <a:pt x="0" y="306002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116906" y="1704769"/>
            <a:ext cx="6722109" cy="378523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 marR="728980">
              <a:lnSpc>
                <a:spcPts val="2080"/>
              </a:lnSpc>
              <a:spcBef>
                <a:spcPts val="434"/>
              </a:spcBef>
            </a:pPr>
            <a:r>
              <a:rPr dirty="0" sz="2000" spc="-5">
                <a:latin typeface="Arial MT"/>
                <a:cs typeface="Arial MT"/>
              </a:rPr>
              <a:t>Communicating</a:t>
            </a:r>
            <a:r>
              <a:rPr dirty="0" sz="2000" spc="5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may improve</a:t>
            </a:r>
            <a:r>
              <a:rPr dirty="0" sz="2000" spc="5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the</a:t>
            </a:r>
            <a:r>
              <a:rPr dirty="0" sz="2000" spc="5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casualty</a:t>
            </a:r>
            <a:r>
              <a:rPr dirty="0" sz="200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outcome</a:t>
            </a:r>
            <a:r>
              <a:rPr dirty="0" sz="2000" spc="5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– </a:t>
            </a:r>
            <a:r>
              <a:rPr dirty="0" sz="2000" spc="-54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better</a:t>
            </a:r>
            <a:r>
              <a:rPr dirty="0" sz="2000" spc="-1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able </a:t>
            </a:r>
            <a:r>
              <a:rPr dirty="0" sz="2000" spc="-5">
                <a:latin typeface="Arial MT"/>
                <a:cs typeface="Arial MT"/>
              </a:rPr>
              <a:t>to</a:t>
            </a:r>
            <a:r>
              <a:rPr dirty="0" sz="2000">
                <a:latin typeface="Arial MT"/>
                <a:cs typeface="Arial MT"/>
              </a:rPr>
              <a:t> explain </a:t>
            </a:r>
            <a:r>
              <a:rPr dirty="0" sz="2000" spc="-5">
                <a:latin typeface="Arial MT"/>
                <a:cs typeface="Arial MT"/>
              </a:rPr>
              <a:t>symptoms </a:t>
            </a:r>
            <a:r>
              <a:rPr dirty="0" sz="2000">
                <a:latin typeface="Arial MT"/>
                <a:cs typeface="Arial MT"/>
              </a:rPr>
              <a:t>and </a:t>
            </a:r>
            <a:r>
              <a:rPr dirty="0" sz="2000" spc="-5">
                <a:latin typeface="Arial MT"/>
                <a:cs typeface="Arial MT"/>
              </a:rPr>
              <a:t>follow </a:t>
            </a:r>
            <a:r>
              <a:rPr dirty="0" sz="2000">
                <a:latin typeface="Arial MT"/>
                <a:cs typeface="Arial MT"/>
              </a:rPr>
              <a:t> commands;</a:t>
            </a:r>
            <a:r>
              <a:rPr dirty="0" sz="2000" spc="-1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less</a:t>
            </a:r>
            <a:r>
              <a:rPr dirty="0" sz="2000" spc="-5">
                <a:latin typeface="Arial MT"/>
                <a:cs typeface="Arial MT"/>
              </a:rPr>
              <a:t> stress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Arial MT"/>
              <a:cs typeface="Arial MT"/>
            </a:endParaRPr>
          </a:p>
          <a:p>
            <a:pPr marL="66040">
              <a:lnSpc>
                <a:spcPct val="100000"/>
              </a:lnSpc>
            </a:pPr>
            <a:r>
              <a:rPr dirty="0" sz="2000" spc="-15" b="1">
                <a:latin typeface="Arial"/>
                <a:cs typeface="Arial"/>
              </a:rPr>
              <a:t>COMMUNICATE </a:t>
            </a:r>
            <a:r>
              <a:rPr dirty="0" sz="2000" spc="-5">
                <a:latin typeface="Arial MT"/>
                <a:cs typeface="Arial MT"/>
              </a:rPr>
              <a:t>with the casualty</a:t>
            </a:r>
            <a:r>
              <a:rPr dirty="0" sz="2000" spc="-15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if</a:t>
            </a:r>
            <a:r>
              <a:rPr dirty="0" sz="2000" spc="-1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possible</a:t>
            </a:r>
            <a:endParaRPr sz="2000">
              <a:latin typeface="Arial MT"/>
              <a:cs typeface="Arial MT"/>
            </a:endParaRPr>
          </a:p>
          <a:p>
            <a:pPr marL="334645">
              <a:lnSpc>
                <a:spcPct val="100000"/>
              </a:lnSpc>
              <a:spcBef>
                <a:spcPts val="150"/>
              </a:spcBef>
            </a:pPr>
            <a:r>
              <a:rPr dirty="0" sz="2100" spc="-5" b="1">
                <a:latin typeface="Arial"/>
                <a:cs typeface="Arial"/>
              </a:rPr>
              <a:t>Encourage</a:t>
            </a:r>
            <a:endParaRPr sz="2100">
              <a:latin typeface="Arial"/>
              <a:cs typeface="Arial"/>
            </a:endParaRPr>
          </a:p>
          <a:p>
            <a:pPr marL="334645">
              <a:lnSpc>
                <a:spcPct val="100000"/>
              </a:lnSpc>
              <a:spcBef>
                <a:spcPts val="480"/>
              </a:spcBef>
            </a:pPr>
            <a:r>
              <a:rPr dirty="0" sz="2100" b="1">
                <a:latin typeface="Arial"/>
                <a:cs typeface="Arial"/>
              </a:rPr>
              <a:t>Reassure</a:t>
            </a:r>
            <a:endParaRPr sz="2100">
              <a:latin typeface="Arial"/>
              <a:cs typeface="Arial"/>
            </a:endParaRPr>
          </a:p>
          <a:p>
            <a:pPr marL="334645">
              <a:lnSpc>
                <a:spcPct val="100000"/>
              </a:lnSpc>
              <a:spcBef>
                <a:spcPts val="480"/>
              </a:spcBef>
            </a:pPr>
            <a:r>
              <a:rPr dirty="0" sz="2100" spc="-5" b="1">
                <a:latin typeface="Arial"/>
                <a:cs typeface="Arial"/>
              </a:rPr>
              <a:t>Explain</a:t>
            </a:r>
            <a:r>
              <a:rPr dirty="0" sz="2100" spc="-15" b="1">
                <a:latin typeface="Arial"/>
                <a:cs typeface="Arial"/>
              </a:rPr>
              <a:t> </a:t>
            </a:r>
            <a:r>
              <a:rPr dirty="0" sz="2100">
                <a:latin typeface="Arial MT"/>
                <a:cs typeface="Arial MT"/>
              </a:rPr>
              <a:t>care</a:t>
            </a:r>
            <a:r>
              <a:rPr dirty="0" sz="2100" spc="-10">
                <a:latin typeface="Arial MT"/>
                <a:cs typeface="Arial MT"/>
              </a:rPr>
              <a:t> </a:t>
            </a:r>
            <a:r>
              <a:rPr dirty="0" sz="2100">
                <a:latin typeface="Arial MT"/>
                <a:cs typeface="Arial MT"/>
              </a:rPr>
              <a:t>each</a:t>
            </a:r>
            <a:r>
              <a:rPr dirty="0" sz="2100" spc="-5">
                <a:latin typeface="Arial MT"/>
                <a:cs typeface="Arial MT"/>
              </a:rPr>
              <a:t> step</a:t>
            </a:r>
            <a:r>
              <a:rPr dirty="0" sz="2100" spc="-10">
                <a:latin typeface="Arial MT"/>
                <a:cs typeface="Arial MT"/>
              </a:rPr>
              <a:t> </a:t>
            </a:r>
            <a:r>
              <a:rPr dirty="0" sz="2100">
                <a:latin typeface="Arial MT"/>
                <a:cs typeface="Arial MT"/>
              </a:rPr>
              <a:t>of</a:t>
            </a:r>
            <a:r>
              <a:rPr dirty="0" sz="2100" spc="-10">
                <a:latin typeface="Arial MT"/>
                <a:cs typeface="Arial MT"/>
              </a:rPr>
              <a:t> </a:t>
            </a:r>
            <a:r>
              <a:rPr dirty="0" sz="2100" spc="-5">
                <a:latin typeface="Arial MT"/>
                <a:cs typeface="Arial MT"/>
              </a:rPr>
              <a:t>the</a:t>
            </a:r>
            <a:r>
              <a:rPr dirty="0" sz="2100" spc="-10">
                <a:latin typeface="Arial MT"/>
                <a:cs typeface="Arial MT"/>
              </a:rPr>
              <a:t> </a:t>
            </a:r>
            <a:r>
              <a:rPr dirty="0" sz="2100">
                <a:latin typeface="Arial MT"/>
                <a:cs typeface="Arial MT"/>
              </a:rPr>
              <a:t>way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50">
              <a:latin typeface="Arial MT"/>
              <a:cs typeface="Arial MT"/>
            </a:endParaRPr>
          </a:p>
          <a:p>
            <a:pPr marL="62230" marR="5080">
              <a:lnSpc>
                <a:spcPts val="2080"/>
              </a:lnSpc>
            </a:pPr>
            <a:r>
              <a:rPr dirty="0" sz="2000" spc="-5">
                <a:latin typeface="Arial MT"/>
                <a:cs typeface="Arial MT"/>
              </a:rPr>
              <a:t>Communicate</a:t>
            </a:r>
            <a:r>
              <a:rPr dirty="0" sz="2000" spc="1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throughout</a:t>
            </a:r>
            <a:r>
              <a:rPr dirty="0" sz="2000" spc="-25">
                <a:latin typeface="Arial MT"/>
                <a:cs typeface="Arial MT"/>
              </a:rPr>
              <a:t> </a:t>
            </a:r>
            <a:r>
              <a:rPr dirty="0" sz="2000" spc="-55">
                <a:latin typeface="Arial MT"/>
                <a:cs typeface="Arial MT"/>
              </a:rPr>
              <a:t>TTA</a:t>
            </a:r>
            <a:r>
              <a:rPr dirty="0" sz="2000" spc="-105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to</a:t>
            </a:r>
            <a:r>
              <a:rPr dirty="0" sz="2000" spc="15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determine</a:t>
            </a:r>
            <a:r>
              <a:rPr dirty="0" sz="2000" spc="15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if</a:t>
            </a:r>
            <a:r>
              <a:rPr dirty="0" sz="2000" spc="1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the</a:t>
            </a:r>
            <a:r>
              <a:rPr dirty="0" sz="2000" spc="15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casualty's </a:t>
            </a:r>
            <a:r>
              <a:rPr dirty="0" sz="2000" spc="-54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mental</a:t>
            </a:r>
            <a:r>
              <a:rPr dirty="0" sz="200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status </a:t>
            </a:r>
            <a:r>
              <a:rPr dirty="0" sz="2000">
                <a:latin typeface="Arial MT"/>
                <a:cs typeface="Arial MT"/>
              </a:rPr>
              <a:t>begins</a:t>
            </a:r>
            <a:r>
              <a:rPr dirty="0" sz="2000" spc="-5">
                <a:latin typeface="Arial MT"/>
                <a:cs typeface="Arial MT"/>
              </a:rPr>
              <a:t> to</a:t>
            </a:r>
            <a:r>
              <a:rPr dirty="0" sz="2000">
                <a:latin typeface="Arial MT"/>
                <a:cs typeface="Arial MT"/>
              </a:rPr>
              <a:t> change – a </a:t>
            </a:r>
            <a:r>
              <a:rPr dirty="0" sz="2000" spc="-5">
                <a:latin typeface="Arial MT"/>
                <a:cs typeface="Arial MT"/>
              </a:rPr>
              <a:t>potential</a:t>
            </a:r>
            <a:r>
              <a:rPr dirty="0" sz="2000">
                <a:latin typeface="Arial MT"/>
                <a:cs typeface="Arial MT"/>
              </a:rPr>
              <a:t> sign </a:t>
            </a:r>
            <a:r>
              <a:rPr dirty="0" sz="2000" spc="-5">
                <a:latin typeface="Arial MT"/>
                <a:cs typeface="Arial MT"/>
              </a:rPr>
              <a:t>that </a:t>
            </a:r>
            <a:r>
              <a:rPr dirty="0" sz="200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something </a:t>
            </a:r>
            <a:r>
              <a:rPr dirty="0" sz="2000">
                <a:latin typeface="Arial MT"/>
                <a:cs typeface="Arial MT"/>
              </a:rPr>
              <a:t>is</a:t>
            </a:r>
            <a:r>
              <a:rPr dirty="0" sz="2000" spc="-5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wrong</a:t>
            </a:r>
            <a:r>
              <a:rPr dirty="0" sz="2000" spc="-5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and </a:t>
            </a:r>
            <a:r>
              <a:rPr dirty="0" sz="2000" spc="-5">
                <a:latin typeface="Arial MT"/>
                <a:cs typeface="Arial MT"/>
              </a:rPr>
              <a:t>they</a:t>
            </a:r>
            <a:r>
              <a:rPr dirty="0" sz="2000" spc="-10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need </a:t>
            </a:r>
            <a:r>
              <a:rPr dirty="0" sz="2000" spc="-5">
                <a:latin typeface="Arial MT"/>
                <a:cs typeface="Arial MT"/>
              </a:rPr>
              <a:t>to</a:t>
            </a:r>
            <a:r>
              <a:rPr dirty="0" sz="2000">
                <a:latin typeface="Arial MT"/>
                <a:cs typeface="Arial MT"/>
              </a:rPr>
              <a:t> be</a:t>
            </a:r>
            <a:r>
              <a:rPr dirty="0" sz="2000" spc="-5">
                <a:latin typeface="Arial MT"/>
                <a:cs typeface="Arial MT"/>
              </a:rPr>
              <a:t> </a:t>
            </a:r>
            <a:r>
              <a:rPr dirty="0" sz="2000">
                <a:latin typeface="Arial MT"/>
                <a:cs typeface="Arial MT"/>
              </a:rPr>
              <a:t>reassessed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02187" y="3663644"/>
            <a:ext cx="118745" cy="771525"/>
          </a:xfrm>
          <a:custGeom>
            <a:avLst/>
            <a:gdLst/>
            <a:ahLst/>
            <a:cxnLst/>
            <a:rect l="l" t="t" r="r" b="b"/>
            <a:pathLst>
              <a:path w="118745" h="771525">
                <a:moveTo>
                  <a:pt x="114300" y="465226"/>
                </a:moveTo>
                <a:lnTo>
                  <a:pt x="0" y="465226"/>
                </a:lnTo>
                <a:lnTo>
                  <a:pt x="0" y="771232"/>
                </a:lnTo>
                <a:lnTo>
                  <a:pt x="114300" y="771232"/>
                </a:lnTo>
                <a:lnTo>
                  <a:pt x="114300" y="465226"/>
                </a:lnTo>
                <a:close/>
              </a:path>
              <a:path w="118745" h="771525">
                <a:moveTo>
                  <a:pt x="118313" y="0"/>
                </a:moveTo>
                <a:lnTo>
                  <a:pt x="4013" y="0"/>
                </a:lnTo>
                <a:lnTo>
                  <a:pt x="4013" y="306006"/>
                </a:lnTo>
                <a:lnTo>
                  <a:pt x="118313" y="306006"/>
                </a:lnTo>
                <a:lnTo>
                  <a:pt x="118313" y="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5924" y="284892"/>
            <a:ext cx="4740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dirty="0" sz="2000" spc="-10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171"/>
                </a:solidFill>
                <a:latin typeface="Arial"/>
                <a:cs typeface="Arial"/>
              </a:rPr>
              <a:t>5: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dirty="0" sz="2000" spc="-1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171"/>
                </a:solidFill>
                <a:latin typeface="Arial"/>
                <a:cs typeface="Arial"/>
              </a:rPr>
              <a:t>Trauma</a:t>
            </a:r>
            <a:r>
              <a:rPr dirty="0" sz="2000" spc="-85" b="1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19153" y="859676"/>
            <a:ext cx="4954270" cy="1056005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marL="12700" marR="5080" indent="135255">
              <a:lnSpc>
                <a:spcPts val="3790"/>
              </a:lnSpc>
              <a:spcBef>
                <a:spcPts val="665"/>
              </a:spcBef>
            </a:pPr>
            <a:r>
              <a:rPr dirty="0" sz="3600" spc="-5">
                <a:solidFill>
                  <a:srgbClr val="921928"/>
                </a:solidFill>
              </a:rPr>
              <a:t>TRIAGE </a:t>
            </a:r>
            <a:r>
              <a:rPr dirty="0" sz="3600">
                <a:solidFill>
                  <a:srgbClr val="000000"/>
                </a:solidFill>
              </a:rPr>
              <a:t>AND </a:t>
            </a:r>
            <a:r>
              <a:rPr dirty="0" sz="3600" spc="-5">
                <a:solidFill>
                  <a:srgbClr val="921928"/>
                </a:solidFill>
              </a:rPr>
              <a:t>DIRECT </a:t>
            </a:r>
            <a:r>
              <a:rPr dirty="0" sz="3600" spc="-990">
                <a:solidFill>
                  <a:srgbClr val="921928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OTHER</a:t>
            </a:r>
            <a:r>
              <a:rPr dirty="0" sz="3600" spc="-40">
                <a:solidFill>
                  <a:srgbClr val="000000"/>
                </a:solidFill>
              </a:rPr>
              <a:t> </a:t>
            </a:r>
            <a:r>
              <a:rPr dirty="0" sz="3600" spc="-5">
                <a:solidFill>
                  <a:srgbClr val="000000"/>
                </a:solidFill>
              </a:rPr>
              <a:t>RESPONDERS</a:t>
            </a:r>
            <a:endParaRPr sz="36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605" y="1310797"/>
            <a:ext cx="7286028" cy="51348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542769" y="2134191"/>
            <a:ext cx="4036060" cy="3210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840"/>
              </a:lnSpc>
              <a:spcBef>
                <a:spcPts val="100"/>
              </a:spcBef>
            </a:pPr>
            <a:r>
              <a:rPr dirty="0" sz="2400">
                <a:latin typeface="Arial MT"/>
                <a:cs typeface="Arial MT"/>
              </a:rPr>
              <a:t>If</a:t>
            </a:r>
            <a:r>
              <a:rPr dirty="0" sz="2400" spc="-35">
                <a:latin typeface="Arial MT"/>
                <a:cs typeface="Arial MT"/>
              </a:rPr>
              <a:t> </a:t>
            </a:r>
            <a:r>
              <a:rPr dirty="0" sz="2400" spc="-25" b="1">
                <a:latin typeface="Arial"/>
                <a:cs typeface="Arial"/>
              </a:rPr>
              <a:t>MULTIPLE </a:t>
            </a:r>
            <a:r>
              <a:rPr dirty="0" sz="2400" spc="-20" b="1">
                <a:latin typeface="Arial"/>
                <a:cs typeface="Arial"/>
              </a:rPr>
              <a:t>CASUALTIES</a:t>
            </a:r>
            <a:endParaRPr sz="2400">
              <a:latin typeface="Arial"/>
              <a:cs typeface="Arial"/>
            </a:endParaRPr>
          </a:p>
          <a:p>
            <a:pPr marL="12700" marR="50165">
              <a:lnSpc>
                <a:spcPts val="2800"/>
              </a:lnSpc>
              <a:spcBef>
                <a:spcPts val="120"/>
              </a:spcBef>
            </a:pPr>
            <a:r>
              <a:rPr dirty="0" sz="2400">
                <a:latin typeface="Arial MT"/>
                <a:cs typeface="Arial MT"/>
              </a:rPr>
              <a:t>are</a:t>
            </a:r>
            <a:r>
              <a:rPr dirty="0" sz="2400" spc="-1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present,</a:t>
            </a:r>
            <a:r>
              <a:rPr dirty="0" sz="2400" spc="-1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you</a:t>
            </a:r>
            <a:r>
              <a:rPr dirty="0" sz="2400" spc="-1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may</a:t>
            </a:r>
            <a:r>
              <a:rPr dirty="0" sz="2400" spc="-1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need</a:t>
            </a:r>
            <a:r>
              <a:rPr dirty="0" sz="2400" spc="-1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to </a:t>
            </a:r>
            <a:r>
              <a:rPr dirty="0" sz="2400" spc="-655">
                <a:latin typeface="Arial MT"/>
                <a:cs typeface="Arial MT"/>
              </a:rPr>
              <a:t> </a:t>
            </a:r>
            <a:r>
              <a:rPr dirty="0" sz="2400" spc="-5" b="1">
                <a:solidFill>
                  <a:srgbClr val="921928"/>
                </a:solidFill>
                <a:latin typeface="Arial"/>
                <a:cs typeface="Arial"/>
              </a:rPr>
              <a:t>TRIAGE </a:t>
            </a:r>
            <a:r>
              <a:rPr dirty="0" sz="2400" spc="-5">
                <a:latin typeface="Arial MT"/>
                <a:cs typeface="Arial MT"/>
              </a:rPr>
              <a:t>before starting </a:t>
            </a:r>
            <a:r>
              <a:rPr dirty="0" sz="2400">
                <a:latin typeface="Arial MT"/>
                <a:cs typeface="Arial MT"/>
              </a:rPr>
              <a:t>an 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individual</a:t>
            </a:r>
            <a:r>
              <a:rPr dirty="0" sz="2400" spc="-5">
                <a:latin typeface="Arial MT"/>
                <a:cs typeface="Arial MT"/>
              </a:rPr>
              <a:t> casualty</a:t>
            </a:r>
            <a:r>
              <a:rPr dirty="0" sz="2400" spc="-50">
                <a:latin typeface="Arial MT"/>
                <a:cs typeface="Arial MT"/>
              </a:rPr>
              <a:t> </a:t>
            </a:r>
            <a:r>
              <a:rPr dirty="0" sz="2400" spc="-65">
                <a:latin typeface="Arial MT"/>
                <a:cs typeface="Arial MT"/>
              </a:rPr>
              <a:t>TTA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Arial MT"/>
              <a:cs typeface="Arial MT"/>
            </a:endParaRPr>
          </a:p>
          <a:p>
            <a:pPr marL="40640">
              <a:lnSpc>
                <a:spcPts val="2840"/>
              </a:lnSpc>
              <a:spcBef>
                <a:spcPts val="5"/>
              </a:spcBef>
            </a:pPr>
            <a:r>
              <a:rPr dirty="0" sz="2400" spc="-5" b="1">
                <a:solidFill>
                  <a:srgbClr val="921928"/>
                </a:solidFill>
                <a:latin typeface="Arial"/>
                <a:cs typeface="Arial"/>
              </a:rPr>
              <a:t>DIRECT</a:t>
            </a:r>
            <a:r>
              <a:rPr dirty="0" sz="2400" spc="-30" b="1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dirty="0" sz="2400" spc="-35" b="1">
                <a:latin typeface="Arial"/>
                <a:cs typeface="Arial"/>
              </a:rPr>
              <a:t>COMBAT</a:t>
            </a:r>
            <a:endParaRPr sz="2400">
              <a:latin typeface="Arial"/>
              <a:cs typeface="Arial"/>
            </a:endParaRPr>
          </a:p>
          <a:p>
            <a:pPr marL="40640" marR="5080">
              <a:lnSpc>
                <a:spcPts val="2800"/>
              </a:lnSpc>
              <a:spcBef>
                <a:spcPts val="120"/>
              </a:spcBef>
            </a:pPr>
            <a:r>
              <a:rPr dirty="0" sz="2400" spc="-20" b="1">
                <a:latin typeface="Arial"/>
                <a:cs typeface="Arial"/>
              </a:rPr>
              <a:t>LIFESAVERS </a:t>
            </a:r>
            <a:r>
              <a:rPr dirty="0" sz="2400">
                <a:latin typeface="Arial MT"/>
                <a:cs typeface="Arial MT"/>
              </a:rPr>
              <a:t>or </a:t>
            </a:r>
            <a:r>
              <a:rPr dirty="0" sz="2400" spc="-5">
                <a:latin typeface="Arial MT"/>
                <a:cs typeface="Arial MT"/>
              </a:rPr>
              <a:t>other </a:t>
            </a:r>
            <a:r>
              <a:rPr dirty="0" sz="2400">
                <a:latin typeface="Arial MT"/>
                <a:cs typeface="Arial MT"/>
              </a:rPr>
              <a:t> responders </a:t>
            </a:r>
            <a:r>
              <a:rPr dirty="0" sz="2400" spc="-5">
                <a:latin typeface="Arial MT"/>
                <a:cs typeface="Arial MT"/>
              </a:rPr>
              <a:t>to </a:t>
            </a:r>
            <a:r>
              <a:rPr dirty="0" sz="2400">
                <a:latin typeface="Arial MT"/>
                <a:cs typeface="Arial MT"/>
              </a:rPr>
              <a:t>help – you 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cannot</a:t>
            </a:r>
            <a:r>
              <a:rPr dirty="0" sz="2400" spc="-2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do</a:t>
            </a:r>
            <a:r>
              <a:rPr dirty="0" sz="2400" spc="-2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everything</a:t>
            </a:r>
            <a:r>
              <a:rPr dirty="0" sz="2400" spc="-15">
                <a:latin typeface="Arial MT"/>
                <a:cs typeface="Arial MT"/>
              </a:rPr>
              <a:t> </a:t>
            </a:r>
            <a:r>
              <a:rPr dirty="0" sz="2400">
                <a:latin typeface="Arial MT"/>
                <a:cs typeface="Arial MT"/>
              </a:rPr>
              <a:t>yourself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15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dirty="0"/>
              <a:t>14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05 Tactical Trauma Assessment V1.5 JTS FINAL</dc:title>
  <dcterms:created xsi:type="dcterms:W3CDTF">2023-08-01T20:15:09Z</dcterms:created>
  <dcterms:modified xsi:type="dcterms:W3CDTF">2023-08-01T20:15:09Z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